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czar" panose="020B0604020202020204" charset="0"/>
      <p:bold r:id="rId20"/>
    </p:embeddedFont>
    <p:embeddedFont>
      <p:font typeface="Eczar SemiBold" panose="020B0604020202020204" charset="0"/>
      <p:regular r:id="rId21"/>
      <p:bold r:id="rId22"/>
    </p:embeddedFont>
    <p:embeddedFont>
      <p:font typeface="Raleway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A/ARLcWFOjr7Acqq/raQu3Jt4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8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50" name="Google Shape;150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1" name="Google Shape;151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</a:t>
            </a:r>
            <a:endParaRPr/>
          </a:p>
        </p:txBody>
      </p:sp>
      <p:sp>
        <p:nvSpPr>
          <p:cNvPr id="153" name="Google Shape;153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54" name="Google Shape;154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1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jpg"/><Relationship Id="rId5" Type="http://schemas.openxmlformats.org/officeDocument/2006/relationships/image" Target="../media/image3.png"/><Relationship Id="rId10" Type="http://schemas.openxmlformats.org/officeDocument/2006/relationships/image" Target="../media/image31.gif"/><Relationship Id="rId4" Type="http://schemas.openxmlformats.org/officeDocument/2006/relationships/image" Target="../media/image26.png"/><Relationship Id="rId9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7.jpg"/><Relationship Id="rId5" Type="http://schemas.openxmlformats.org/officeDocument/2006/relationships/image" Target="../media/image1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4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ishabhchopra223.github.io/Sorting_Visualizer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19.jp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2984660">
            <a:off x="15459392" y="358695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 extrusionOk="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 extrusionOk="0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 rot="-1264648">
            <a:off x="-2042291" y="308610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 extrusionOk="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 extrusionOk="0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 extrusionOk="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 extrusionOk="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810200" y="2964200"/>
            <a:ext cx="158262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0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IT</a:t>
            </a:r>
            <a:endParaRPr sz="1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0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PROJECT</a:t>
            </a:r>
            <a:endParaRPr sz="100"/>
          </a:p>
        </p:txBody>
      </p:sp>
      <p:sp>
        <p:nvSpPr>
          <p:cNvPr id="95" name="Google Shape;95;p1"/>
          <p:cNvSpPr txBox="1"/>
          <p:nvPr/>
        </p:nvSpPr>
        <p:spPr>
          <a:xfrm>
            <a:off x="2554146" y="7078104"/>
            <a:ext cx="13179708" cy="8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2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73384"/>
                </a:solidFill>
                <a:latin typeface="Eczar SemiBold"/>
                <a:ea typeface="Eczar SemiBold"/>
                <a:cs typeface="Eczar SemiBold"/>
                <a:sym typeface="Eczar SemiBold"/>
              </a:rPr>
              <a:t>iSORT - The Sorting Visualizer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 extrusionOk="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-3440531">
            <a:off x="12761461" y="6160261"/>
            <a:ext cx="7411846" cy="8235384"/>
          </a:xfrm>
          <a:custGeom>
            <a:avLst/>
            <a:gdLst/>
            <a:ahLst/>
            <a:cxnLst/>
            <a:rect l="l" t="t" r="r" b="b"/>
            <a:pathLst>
              <a:path w="7406640" h="8229600" extrusionOk="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>
            <a:off x="7885432" y="284243"/>
            <a:ext cx="2517136" cy="2517136"/>
          </a:xfrm>
          <a:custGeom>
            <a:avLst/>
            <a:gdLst/>
            <a:ahLst/>
            <a:cxnLst/>
            <a:rect l="l" t="t" r="r" b="b"/>
            <a:pathLst>
              <a:path w="2517136" h="2517136" extrusionOk="0">
                <a:moveTo>
                  <a:pt x="0" y="0"/>
                </a:moveTo>
                <a:lnTo>
                  <a:pt x="2517136" y="0"/>
                </a:lnTo>
                <a:lnTo>
                  <a:pt x="2517136" y="2517136"/>
                </a:lnTo>
                <a:lnTo>
                  <a:pt x="0" y="2517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p1"/>
          <p:cNvSpPr txBox="1"/>
          <p:nvPr/>
        </p:nvSpPr>
        <p:spPr>
          <a:xfrm>
            <a:off x="2554146" y="8391896"/>
            <a:ext cx="13179708" cy="6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Presented by Rishabh Chopra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/>
          <p:nvPr/>
        </p:nvSpPr>
        <p:spPr>
          <a:xfrm rot="-9143347">
            <a:off x="2104989" y="9087857"/>
            <a:ext cx="5262259" cy="4305485"/>
          </a:xfrm>
          <a:custGeom>
            <a:avLst/>
            <a:gdLst/>
            <a:ahLst/>
            <a:cxnLst/>
            <a:rect l="l" t="t" r="r" b="b"/>
            <a:pathLst>
              <a:path w="5262259" h="4305485" extrusionOk="0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7" name="Google Shape;277;p10"/>
          <p:cNvSpPr/>
          <p:nvPr/>
        </p:nvSpPr>
        <p:spPr>
          <a:xfrm rot="-8769517">
            <a:off x="-3522076" y="5012423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 extrusionOk="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8" name="Google Shape;278;p10"/>
          <p:cNvSpPr/>
          <p:nvPr/>
        </p:nvSpPr>
        <p:spPr>
          <a:xfrm>
            <a:off x="-1854116" y="5018944"/>
            <a:ext cx="5566488" cy="6189284"/>
          </a:xfrm>
          <a:custGeom>
            <a:avLst/>
            <a:gdLst/>
            <a:ahLst/>
            <a:cxnLst/>
            <a:rect l="l" t="t" r="r" b="b"/>
            <a:pathLst>
              <a:path w="5566488" h="6189284" extrusionOk="0">
                <a:moveTo>
                  <a:pt x="0" y="0"/>
                </a:moveTo>
                <a:lnTo>
                  <a:pt x="5566487" y="0"/>
                </a:lnTo>
                <a:lnTo>
                  <a:pt x="5566487" y="6189285"/>
                </a:lnTo>
                <a:lnTo>
                  <a:pt x="0" y="6189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9" name="Google Shape;279;p10"/>
          <p:cNvSpPr/>
          <p:nvPr/>
        </p:nvSpPr>
        <p:spPr>
          <a:xfrm rot="-635208">
            <a:off x="13989562" y="-2748198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 extrusionOk="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10"/>
          <p:cNvSpPr/>
          <p:nvPr/>
        </p:nvSpPr>
        <p:spPr>
          <a:xfrm rot="1802367">
            <a:off x="12113412" y="7647789"/>
            <a:ext cx="5566488" cy="6189284"/>
          </a:xfrm>
          <a:custGeom>
            <a:avLst/>
            <a:gdLst/>
            <a:ahLst/>
            <a:cxnLst/>
            <a:rect l="l" t="t" r="r" b="b"/>
            <a:pathLst>
              <a:path w="5566488" h="6189284" extrusionOk="0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1" name="Google Shape;281;p10"/>
          <p:cNvSpPr/>
          <p:nvPr/>
        </p:nvSpPr>
        <p:spPr>
          <a:xfrm rot="2471251">
            <a:off x="14876312" y="-586201"/>
            <a:ext cx="5566488" cy="6189284"/>
          </a:xfrm>
          <a:custGeom>
            <a:avLst/>
            <a:gdLst/>
            <a:ahLst/>
            <a:cxnLst/>
            <a:rect l="l" t="t" r="r" b="b"/>
            <a:pathLst>
              <a:path w="5566488" h="6189284" extrusionOk="0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2" name="Google Shape;282;p10"/>
          <p:cNvSpPr/>
          <p:nvPr/>
        </p:nvSpPr>
        <p:spPr>
          <a:xfrm>
            <a:off x="9159292" y="5498972"/>
            <a:ext cx="8735619" cy="4428196"/>
          </a:xfrm>
          <a:custGeom>
            <a:avLst/>
            <a:gdLst/>
            <a:ahLst/>
            <a:cxnLst/>
            <a:rect l="l" t="t" r="r" b="b"/>
            <a:pathLst>
              <a:path w="8735619" h="4428196" extrusionOk="0">
                <a:moveTo>
                  <a:pt x="0" y="0"/>
                </a:moveTo>
                <a:lnTo>
                  <a:pt x="8735618" y="0"/>
                </a:lnTo>
                <a:lnTo>
                  <a:pt x="8735618" y="4428195"/>
                </a:lnTo>
                <a:lnTo>
                  <a:pt x="0" y="4428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608" r="-608"/>
            </a:stretch>
          </a:blipFill>
          <a:ln>
            <a:noFill/>
          </a:ln>
        </p:spPr>
      </p:sp>
      <p:pic>
        <p:nvPicPr>
          <p:cNvPr id="283" name="Google Shape;283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94524" y="8531041"/>
            <a:ext cx="2729552" cy="20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30490" y="6180042"/>
            <a:ext cx="2989480" cy="23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02996" y="5099427"/>
            <a:ext cx="879659" cy="86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65738" y="608698"/>
            <a:ext cx="8012810" cy="428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41510" y="5437899"/>
            <a:ext cx="8811465" cy="47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19336" y="741895"/>
            <a:ext cx="7924664" cy="3995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/>
        </p:nvSpPr>
        <p:spPr>
          <a:xfrm>
            <a:off x="2596955" y="5209127"/>
            <a:ext cx="3455075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Sorting the data </a:t>
            </a:r>
            <a:endParaRPr/>
          </a:p>
        </p:txBody>
      </p:sp>
      <p:sp>
        <p:nvSpPr>
          <p:cNvPr id="290" name="Google Shape;290;p10"/>
          <p:cNvSpPr txBox="1"/>
          <p:nvPr/>
        </p:nvSpPr>
        <p:spPr>
          <a:xfrm>
            <a:off x="9924102" y="4695412"/>
            <a:ext cx="7588806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Sorted Data with no. of comparisons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11"/>
          <p:cNvCxnSpPr/>
          <p:nvPr/>
        </p:nvCxnSpPr>
        <p:spPr>
          <a:xfrm>
            <a:off x="0" y="5305425"/>
            <a:ext cx="18288000" cy="0"/>
          </a:xfrm>
          <a:prstGeom prst="straightConnector1">
            <a:avLst/>
          </a:prstGeom>
          <a:noFill/>
          <a:ln w="19050" cap="rnd" cmpd="sng">
            <a:solidFill>
              <a:srgbClr val="27338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11"/>
          <p:cNvSpPr/>
          <p:nvPr/>
        </p:nvSpPr>
        <p:spPr>
          <a:xfrm>
            <a:off x="752475" y="5143500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9079994" y="5109632"/>
            <a:ext cx="528473" cy="2821945"/>
          </a:xfrm>
          <a:custGeom>
            <a:avLst/>
            <a:gdLst/>
            <a:ahLst/>
            <a:cxnLst/>
            <a:rect l="l" t="t" r="r" b="b"/>
            <a:pathLst>
              <a:path w="528473" h="2821945" extrusionOk="0">
                <a:moveTo>
                  <a:pt x="0" y="0"/>
                </a:moveTo>
                <a:lnTo>
                  <a:pt x="528473" y="0"/>
                </a:lnTo>
                <a:lnTo>
                  <a:pt x="528473" y="2821945"/>
                </a:lnTo>
                <a:lnTo>
                  <a:pt x="0" y="282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8" name="Google Shape;298;p11"/>
          <p:cNvSpPr/>
          <p:nvPr/>
        </p:nvSpPr>
        <p:spPr>
          <a:xfrm>
            <a:off x="4941592" y="5163762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13246032" y="5100107"/>
            <a:ext cx="555170" cy="2964501"/>
          </a:xfrm>
          <a:custGeom>
            <a:avLst/>
            <a:gdLst/>
            <a:ahLst/>
            <a:cxnLst/>
            <a:rect l="l" t="t" r="r" b="b"/>
            <a:pathLst>
              <a:path w="555170" h="2964501" extrusionOk="0">
                <a:moveTo>
                  <a:pt x="0" y="0"/>
                </a:moveTo>
                <a:lnTo>
                  <a:pt x="555170" y="0"/>
                </a:lnTo>
                <a:lnTo>
                  <a:pt x="555170" y="2964501"/>
                </a:lnTo>
                <a:lnTo>
                  <a:pt x="0" y="2964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0" name="Google Shape;300;p11"/>
          <p:cNvSpPr/>
          <p:nvPr/>
        </p:nvSpPr>
        <p:spPr>
          <a:xfrm rot="1033578">
            <a:off x="11000600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1" name="Google Shape;301;p11"/>
          <p:cNvSpPr/>
          <p:nvPr/>
        </p:nvSpPr>
        <p:spPr>
          <a:xfrm rot="3277007" flipH="1">
            <a:off x="11750096" y="-582939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 extrusionOk="0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2" name="Google Shape;302;p11"/>
          <p:cNvSpPr/>
          <p:nvPr/>
        </p:nvSpPr>
        <p:spPr>
          <a:xfrm rot="-552612">
            <a:off x="4466146" y="-550207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3" name="Google Shape;303;p11"/>
          <p:cNvSpPr/>
          <p:nvPr/>
        </p:nvSpPr>
        <p:spPr>
          <a:xfrm>
            <a:off x="14653176" y="-2269873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 extrusionOk="0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4" name="Google Shape;304;p11"/>
          <p:cNvSpPr/>
          <p:nvPr/>
        </p:nvSpPr>
        <p:spPr>
          <a:xfrm rot="2800797">
            <a:off x="660592" y="79221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5" name="Google Shape;305;p11"/>
          <p:cNvSpPr/>
          <p:nvPr/>
        </p:nvSpPr>
        <p:spPr>
          <a:xfrm>
            <a:off x="5895642" y="-3318316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6" name="Google Shape;306;p11"/>
          <p:cNvSpPr/>
          <p:nvPr/>
        </p:nvSpPr>
        <p:spPr>
          <a:xfrm flipH="1">
            <a:off x="-406406" y="8483600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 extrusionOk="0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7589" b="-7587"/>
            </a:stretch>
          </a:blipFill>
          <a:ln>
            <a:noFill/>
          </a:ln>
        </p:spPr>
      </p:sp>
      <p:sp>
        <p:nvSpPr>
          <p:cNvPr id="307" name="Google Shape;307;p11"/>
          <p:cNvSpPr/>
          <p:nvPr/>
        </p:nvSpPr>
        <p:spPr>
          <a:xfrm rot="2800797">
            <a:off x="5895642" y="80745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8" name="Google Shape;308;p11"/>
          <p:cNvSpPr/>
          <p:nvPr/>
        </p:nvSpPr>
        <p:spPr>
          <a:xfrm rot="2800797">
            <a:off x="11130692" y="82269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9" name="Google Shape;309;p11"/>
          <p:cNvSpPr/>
          <p:nvPr/>
        </p:nvSpPr>
        <p:spPr>
          <a:xfrm rot="2800797">
            <a:off x="16365742" y="83793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0" name="Google Shape;310;p11"/>
          <p:cNvSpPr/>
          <p:nvPr/>
        </p:nvSpPr>
        <p:spPr>
          <a:xfrm rot="-10269931" flipH="1">
            <a:off x="2372013" y="-939026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 extrusionOk="0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1" name="Google Shape;311;p11"/>
          <p:cNvSpPr/>
          <p:nvPr/>
        </p:nvSpPr>
        <p:spPr>
          <a:xfrm rot="-552612" flipH="1">
            <a:off x="-1129104" y="-460604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2" name="Google Shape;312;p11"/>
          <p:cNvSpPr/>
          <p:nvPr/>
        </p:nvSpPr>
        <p:spPr>
          <a:xfrm>
            <a:off x="9132592" y="5163762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13323592" y="5163762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>
            <a:off x="17285992" y="5076801"/>
            <a:ext cx="540770" cy="2887606"/>
          </a:xfrm>
          <a:custGeom>
            <a:avLst/>
            <a:gdLst/>
            <a:ahLst/>
            <a:cxnLst/>
            <a:rect l="l" t="t" r="r" b="b"/>
            <a:pathLst>
              <a:path w="540770" h="2887606" extrusionOk="0">
                <a:moveTo>
                  <a:pt x="0" y="0"/>
                </a:moveTo>
                <a:lnTo>
                  <a:pt x="540770" y="0"/>
                </a:lnTo>
                <a:lnTo>
                  <a:pt x="540770" y="2887606"/>
                </a:lnTo>
                <a:lnTo>
                  <a:pt x="0" y="2887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5" name="Google Shape;315;p11"/>
          <p:cNvSpPr/>
          <p:nvPr/>
        </p:nvSpPr>
        <p:spPr>
          <a:xfrm>
            <a:off x="17374330" y="5174688"/>
            <a:ext cx="280525" cy="280525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/>
          <p:cNvSpPr/>
          <p:nvPr/>
        </p:nvSpPr>
        <p:spPr>
          <a:xfrm>
            <a:off x="240825" y="8483600"/>
            <a:ext cx="1347150" cy="1339802"/>
          </a:xfrm>
          <a:custGeom>
            <a:avLst/>
            <a:gdLst/>
            <a:ahLst/>
            <a:cxnLst/>
            <a:rect l="l" t="t" r="r" b="b"/>
            <a:pathLst>
              <a:path w="1347150" h="1339802" extrusionOk="0">
                <a:moveTo>
                  <a:pt x="0" y="0"/>
                </a:moveTo>
                <a:lnTo>
                  <a:pt x="1347150" y="0"/>
                </a:lnTo>
                <a:lnTo>
                  <a:pt x="1347150" y="1339802"/>
                </a:lnTo>
                <a:lnTo>
                  <a:pt x="0" y="1339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7" name="Google Shape;317;p11"/>
          <p:cNvSpPr/>
          <p:nvPr/>
        </p:nvSpPr>
        <p:spPr>
          <a:xfrm>
            <a:off x="643405" y="5038701"/>
            <a:ext cx="645136" cy="3444899"/>
          </a:xfrm>
          <a:custGeom>
            <a:avLst/>
            <a:gdLst/>
            <a:ahLst/>
            <a:cxnLst/>
            <a:rect l="l" t="t" r="r" b="b"/>
            <a:pathLst>
              <a:path w="645136" h="3444899" extrusionOk="0">
                <a:moveTo>
                  <a:pt x="0" y="0"/>
                </a:moveTo>
                <a:lnTo>
                  <a:pt x="645136" y="0"/>
                </a:lnTo>
                <a:lnTo>
                  <a:pt x="645136" y="3444899"/>
                </a:lnTo>
                <a:lnTo>
                  <a:pt x="0" y="3444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8" name="Google Shape;318;p11"/>
          <p:cNvSpPr/>
          <p:nvPr/>
        </p:nvSpPr>
        <p:spPr>
          <a:xfrm>
            <a:off x="8452834" y="7899222"/>
            <a:ext cx="1423701" cy="2238375"/>
          </a:xfrm>
          <a:custGeom>
            <a:avLst/>
            <a:gdLst/>
            <a:ahLst/>
            <a:cxnLst/>
            <a:rect l="l" t="t" r="r" b="b"/>
            <a:pathLst>
              <a:path w="1423701" h="2238375" extrusionOk="0">
                <a:moveTo>
                  <a:pt x="0" y="0"/>
                </a:moveTo>
                <a:lnTo>
                  <a:pt x="1423701" y="0"/>
                </a:lnTo>
                <a:lnTo>
                  <a:pt x="1423701" y="2238375"/>
                </a:lnTo>
                <a:lnTo>
                  <a:pt x="0" y="2238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9" name="Google Shape;319;p11"/>
          <p:cNvSpPr/>
          <p:nvPr/>
        </p:nvSpPr>
        <p:spPr>
          <a:xfrm>
            <a:off x="3562080" y="8774079"/>
            <a:ext cx="3050258" cy="1064817"/>
          </a:xfrm>
          <a:custGeom>
            <a:avLst/>
            <a:gdLst/>
            <a:ahLst/>
            <a:cxnLst/>
            <a:rect l="l" t="t" r="r" b="b"/>
            <a:pathLst>
              <a:path w="3050258" h="1064817" extrusionOk="0">
                <a:moveTo>
                  <a:pt x="0" y="0"/>
                </a:moveTo>
                <a:lnTo>
                  <a:pt x="3050258" y="0"/>
                </a:lnTo>
                <a:lnTo>
                  <a:pt x="3050258" y="1064817"/>
                </a:lnTo>
                <a:lnTo>
                  <a:pt x="0" y="1064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0" name="Google Shape;320;p11"/>
          <p:cNvSpPr/>
          <p:nvPr/>
        </p:nvSpPr>
        <p:spPr>
          <a:xfrm>
            <a:off x="4796994" y="5010150"/>
            <a:ext cx="709115" cy="3786535"/>
          </a:xfrm>
          <a:custGeom>
            <a:avLst/>
            <a:gdLst/>
            <a:ahLst/>
            <a:cxnLst/>
            <a:rect l="l" t="t" r="r" b="b"/>
            <a:pathLst>
              <a:path w="709115" h="3786535" extrusionOk="0">
                <a:moveTo>
                  <a:pt x="0" y="0"/>
                </a:moveTo>
                <a:lnTo>
                  <a:pt x="709115" y="0"/>
                </a:lnTo>
                <a:lnTo>
                  <a:pt x="709115" y="3786535"/>
                </a:lnTo>
                <a:lnTo>
                  <a:pt x="0" y="3786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1" name="Google Shape;321;p11"/>
          <p:cNvSpPr/>
          <p:nvPr/>
        </p:nvSpPr>
        <p:spPr>
          <a:xfrm>
            <a:off x="12217754" y="8025759"/>
            <a:ext cx="2611726" cy="1465652"/>
          </a:xfrm>
          <a:custGeom>
            <a:avLst/>
            <a:gdLst/>
            <a:ahLst/>
            <a:cxnLst/>
            <a:rect l="l" t="t" r="r" b="b"/>
            <a:pathLst>
              <a:path w="2611726" h="1465652" extrusionOk="0">
                <a:moveTo>
                  <a:pt x="0" y="0"/>
                </a:moveTo>
                <a:lnTo>
                  <a:pt x="2611726" y="0"/>
                </a:lnTo>
                <a:lnTo>
                  <a:pt x="2611726" y="1465652"/>
                </a:lnTo>
                <a:lnTo>
                  <a:pt x="0" y="1465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2" name="Google Shape;322;p11"/>
          <p:cNvSpPr/>
          <p:nvPr/>
        </p:nvSpPr>
        <p:spPr>
          <a:xfrm>
            <a:off x="16840280" y="7926307"/>
            <a:ext cx="1348624" cy="1664556"/>
          </a:xfrm>
          <a:custGeom>
            <a:avLst/>
            <a:gdLst/>
            <a:ahLst/>
            <a:cxnLst/>
            <a:rect l="l" t="t" r="r" b="b"/>
            <a:pathLst>
              <a:path w="1348624" h="1664556" extrusionOk="0">
                <a:moveTo>
                  <a:pt x="0" y="0"/>
                </a:moveTo>
                <a:lnTo>
                  <a:pt x="1348624" y="0"/>
                </a:lnTo>
                <a:lnTo>
                  <a:pt x="1348624" y="1664556"/>
                </a:lnTo>
                <a:lnTo>
                  <a:pt x="0" y="1664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42146" r="-43831" b="-454"/>
            </a:stretch>
          </a:blipFill>
          <a:ln>
            <a:noFill/>
          </a:ln>
        </p:spPr>
      </p:sp>
      <p:sp>
        <p:nvSpPr>
          <p:cNvPr id="323" name="Google Shape;323;p11"/>
          <p:cNvSpPr txBox="1"/>
          <p:nvPr/>
        </p:nvSpPr>
        <p:spPr>
          <a:xfrm>
            <a:off x="-18454" y="426071"/>
            <a:ext cx="18302092" cy="4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Beyond the Basics: Supplementary Tools for Project Development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"/>
          <p:cNvSpPr txBox="1"/>
          <p:nvPr/>
        </p:nvSpPr>
        <p:spPr>
          <a:xfrm>
            <a:off x="1928168" y="481012"/>
            <a:ext cx="15331132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273384"/>
                </a:solidFill>
                <a:latin typeface="Eczar SemiBold"/>
                <a:ea typeface="Eczar SemiBold"/>
                <a:cs typeface="Eczar SemiBold"/>
                <a:sym typeface="Eczar SemiBold"/>
              </a:rPr>
              <a:t>Future Work</a:t>
            </a:r>
            <a:endParaRPr/>
          </a:p>
        </p:txBody>
      </p:sp>
      <p:sp>
        <p:nvSpPr>
          <p:cNvPr id="329" name="Google Shape;329;p12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 extrusionOk="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734"/>
            </a:stretch>
          </a:blipFill>
          <a:ln>
            <a:noFill/>
          </a:ln>
        </p:spPr>
      </p:sp>
      <p:sp>
        <p:nvSpPr>
          <p:cNvPr id="330" name="Google Shape;330;p12"/>
          <p:cNvSpPr/>
          <p:nvPr/>
        </p:nvSpPr>
        <p:spPr>
          <a:xfrm rot="-9564093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 extrusionOk="0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1" name="Google Shape;331;p12"/>
          <p:cNvSpPr/>
          <p:nvPr/>
        </p:nvSpPr>
        <p:spPr>
          <a:xfrm rot="10800000">
            <a:off x="-2475227" y="6947481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 extrusionOk="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734"/>
            </a:stretch>
          </a:blipFill>
          <a:ln>
            <a:noFill/>
          </a:ln>
        </p:spPr>
      </p:sp>
      <p:sp>
        <p:nvSpPr>
          <p:cNvPr id="332" name="Google Shape;332;p12"/>
          <p:cNvSpPr/>
          <p:nvPr/>
        </p:nvSpPr>
        <p:spPr>
          <a:xfrm>
            <a:off x="-3771997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 extrusionOk="0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12"/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12"/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5" name="Google Shape;335;p12"/>
          <p:cNvSpPr txBox="1"/>
          <p:nvPr/>
        </p:nvSpPr>
        <p:spPr>
          <a:xfrm>
            <a:off x="1517216" y="2207419"/>
            <a:ext cx="11283830" cy="410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10011" marR="0" lvl="1" indent="-355005" algn="l" rtl="0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lang="en-US" sz="3288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Adding more Sorting Techniques</a:t>
            </a:r>
            <a:endParaRPr/>
          </a:p>
          <a:p>
            <a:pPr marL="710011" marR="0" lvl="1" indent="-355005" algn="l" rtl="0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lang="en-US" sz="3288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Testing the visualizer with real-world data</a:t>
            </a:r>
            <a:endParaRPr/>
          </a:p>
          <a:p>
            <a:pPr marL="710011" marR="0" lvl="1" indent="-355005" algn="l" rtl="0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lang="en-US" sz="3288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Implementing more advanced visualization techniques</a:t>
            </a:r>
            <a:endParaRPr/>
          </a:p>
          <a:p>
            <a:pPr marL="710011" marR="0" lvl="1" indent="-355005" algn="l" rtl="0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lang="en-US" sz="3288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Optimization of the code</a:t>
            </a:r>
            <a:endParaRPr/>
          </a:p>
          <a:p>
            <a:pPr marL="710011" marR="0" lvl="1" indent="-355005" algn="l" rtl="0">
              <a:lnSpc>
                <a:spcPct val="2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88"/>
              <a:buFont typeface="Arial"/>
              <a:buChar char="•"/>
            </a:pPr>
            <a:r>
              <a:rPr lang="en-US" sz="3288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Adding sounds to sorting visualizers.</a:t>
            </a:r>
            <a:endParaRPr/>
          </a:p>
        </p:txBody>
      </p:sp>
      <p:sp>
        <p:nvSpPr>
          <p:cNvPr id="336" name="Google Shape;336;p12"/>
          <p:cNvSpPr/>
          <p:nvPr/>
        </p:nvSpPr>
        <p:spPr>
          <a:xfrm rot="-1510504">
            <a:off x="11779736" y="5662230"/>
            <a:ext cx="5432573" cy="4118878"/>
          </a:xfrm>
          <a:custGeom>
            <a:avLst/>
            <a:gdLst/>
            <a:ahLst/>
            <a:cxnLst/>
            <a:rect l="l" t="t" r="r" b="b"/>
            <a:pathLst>
              <a:path w="5432573" h="4118878" extrusionOk="0">
                <a:moveTo>
                  <a:pt x="0" y="0"/>
                </a:moveTo>
                <a:lnTo>
                  <a:pt x="5432573" y="0"/>
                </a:lnTo>
                <a:lnTo>
                  <a:pt x="5432573" y="4118878"/>
                </a:lnTo>
                <a:lnTo>
                  <a:pt x="0" y="4118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12"/>
          <p:cNvSpPr/>
          <p:nvPr/>
        </p:nvSpPr>
        <p:spPr>
          <a:xfrm>
            <a:off x="9470037" y="6365723"/>
            <a:ext cx="918732" cy="918732"/>
          </a:xfrm>
          <a:custGeom>
            <a:avLst/>
            <a:gdLst/>
            <a:ahLst/>
            <a:cxnLst/>
            <a:rect l="l" t="t" r="r" b="b"/>
            <a:pathLst>
              <a:path w="918732" h="918732" extrusionOk="0">
                <a:moveTo>
                  <a:pt x="0" y="0"/>
                </a:moveTo>
                <a:lnTo>
                  <a:pt x="918732" y="0"/>
                </a:lnTo>
                <a:lnTo>
                  <a:pt x="918732" y="918731"/>
                </a:lnTo>
                <a:lnTo>
                  <a:pt x="0" y="918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8" name="Google Shape;338;p12"/>
          <p:cNvSpPr/>
          <p:nvPr/>
        </p:nvSpPr>
        <p:spPr>
          <a:xfrm>
            <a:off x="7368645" y="5112674"/>
            <a:ext cx="1113316" cy="1229566"/>
          </a:xfrm>
          <a:custGeom>
            <a:avLst/>
            <a:gdLst/>
            <a:ahLst/>
            <a:cxnLst/>
            <a:rect l="l" t="t" r="r" b="b"/>
            <a:pathLst>
              <a:path w="1113316" h="1229566" extrusionOk="0">
                <a:moveTo>
                  <a:pt x="0" y="0"/>
                </a:moveTo>
                <a:lnTo>
                  <a:pt x="1113316" y="0"/>
                </a:lnTo>
                <a:lnTo>
                  <a:pt x="1113316" y="1229565"/>
                </a:lnTo>
                <a:lnTo>
                  <a:pt x="0" y="1229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39" name="Google Shape;339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15394" y="2224215"/>
            <a:ext cx="1222798" cy="92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2"/>
          <p:cNvSpPr/>
          <p:nvPr/>
        </p:nvSpPr>
        <p:spPr>
          <a:xfrm>
            <a:off x="10737379" y="3322324"/>
            <a:ext cx="1007230" cy="1014075"/>
          </a:xfrm>
          <a:custGeom>
            <a:avLst/>
            <a:gdLst/>
            <a:ahLst/>
            <a:cxnLst/>
            <a:rect l="l" t="t" r="r" b="b"/>
            <a:pathLst>
              <a:path w="1007230" h="1014075" extrusionOk="0">
                <a:moveTo>
                  <a:pt x="0" y="0"/>
                </a:moveTo>
                <a:lnTo>
                  <a:pt x="1007231" y="0"/>
                </a:lnTo>
                <a:lnTo>
                  <a:pt x="1007231" y="1014075"/>
                </a:lnTo>
                <a:lnTo>
                  <a:pt x="0" y="101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1" name="Google Shape;341;p12"/>
          <p:cNvSpPr/>
          <p:nvPr/>
        </p:nvSpPr>
        <p:spPr>
          <a:xfrm>
            <a:off x="13060976" y="4043835"/>
            <a:ext cx="1435046" cy="1007142"/>
          </a:xfrm>
          <a:custGeom>
            <a:avLst/>
            <a:gdLst/>
            <a:ahLst/>
            <a:cxnLst/>
            <a:rect l="l" t="t" r="r" b="b"/>
            <a:pathLst>
              <a:path w="1435046" h="1007142" extrusionOk="0">
                <a:moveTo>
                  <a:pt x="0" y="0"/>
                </a:moveTo>
                <a:lnTo>
                  <a:pt x="1435046" y="0"/>
                </a:lnTo>
                <a:lnTo>
                  <a:pt x="1435046" y="1007142"/>
                </a:lnTo>
                <a:lnTo>
                  <a:pt x="0" y="1007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/>
          <p:nvPr/>
        </p:nvSpPr>
        <p:spPr>
          <a:xfrm rot="-4986619">
            <a:off x="-2800762" y="334367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 extrusionOk="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7" name="Google Shape;347;p13"/>
          <p:cNvSpPr/>
          <p:nvPr/>
        </p:nvSpPr>
        <p:spPr>
          <a:xfrm>
            <a:off x="10926706" y="-375258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8" name="Google Shape;348;p13"/>
          <p:cNvSpPr/>
          <p:nvPr/>
        </p:nvSpPr>
        <p:spPr>
          <a:xfrm rot="-10338574">
            <a:off x="4569016" y="-548008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9" name="Google Shape;349;p13"/>
          <p:cNvSpPr/>
          <p:nvPr/>
        </p:nvSpPr>
        <p:spPr>
          <a:xfrm rot="9024995">
            <a:off x="-2679407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0" name="Google Shape;350;p13"/>
          <p:cNvSpPr/>
          <p:nvPr/>
        </p:nvSpPr>
        <p:spPr>
          <a:xfrm rot="4863214" flipH="1">
            <a:off x="16141297" y="340439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 extrusionOk="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1" name="Google Shape;351;p13"/>
          <p:cNvSpPr/>
          <p:nvPr/>
        </p:nvSpPr>
        <p:spPr>
          <a:xfrm>
            <a:off x="8180711" y="-49047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2" name="Google Shape;352;p13"/>
          <p:cNvSpPr/>
          <p:nvPr/>
        </p:nvSpPr>
        <p:spPr>
          <a:xfrm>
            <a:off x="-2672048" y="-501817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3" name="Google Shape;353;p13"/>
          <p:cNvSpPr/>
          <p:nvPr/>
        </p:nvSpPr>
        <p:spPr>
          <a:xfrm rot="-6712665">
            <a:off x="-990270" y="725885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4" name="Google Shape;354;p13"/>
          <p:cNvSpPr/>
          <p:nvPr/>
        </p:nvSpPr>
        <p:spPr>
          <a:xfrm rot="-1846334">
            <a:off x="9995837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5" name="Google Shape;355;p13"/>
          <p:cNvSpPr/>
          <p:nvPr/>
        </p:nvSpPr>
        <p:spPr>
          <a:xfrm>
            <a:off x="7241885" y="-1"/>
            <a:ext cx="3173631" cy="3173631"/>
          </a:xfrm>
          <a:custGeom>
            <a:avLst/>
            <a:gdLst/>
            <a:ahLst/>
            <a:cxnLst/>
            <a:rect l="l" t="t" r="r" b="b"/>
            <a:pathLst>
              <a:path w="3173631" h="3173631" extrusionOk="0">
                <a:moveTo>
                  <a:pt x="0" y="0"/>
                </a:moveTo>
                <a:lnTo>
                  <a:pt x="3173630" y="0"/>
                </a:lnTo>
                <a:lnTo>
                  <a:pt x="3173630" y="3173631"/>
                </a:lnTo>
                <a:lnTo>
                  <a:pt x="0" y="3173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6" name="Google Shape;356;p13"/>
          <p:cNvSpPr txBox="1"/>
          <p:nvPr/>
        </p:nvSpPr>
        <p:spPr>
          <a:xfrm>
            <a:off x="2650429" y="4134290"/>
            <a:ext cx="12852515" cy="259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10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﻿THANK YOU</a:t>
            </a:r>
            <a:endParaRPr/>
          </a:p>
          <a:p>
            <a:pPr marL="0" marR="0" lvl="0" indent="0" algn="ctr" rtl="0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10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BY - RISHABH CHOPRA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 extrusionOk="0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9" b="-7587"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>
            <a:off x="-3342004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 extrusionOk="0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2"/>
          <p:cNvSpPr/>
          <p:nvPr/>
        </p:nvSpPr>
        <p:spPr>
          <a:xfrm rot="-7038826">
            <a:off x="-2729619" y="301497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 extrusionOk="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 rot="-2387424">
            <a:off x="-1498605" y="5265349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 extrusionOk="0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0"/>
            </a:blip>
            <a:stretch>
              <a:fillRect t="-305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>
            <a:off x="5198919" y="1627370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 extrusionOk="0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/>
          <p:cNvSpPr txBox="1"/>
          <p:nvPr/>
        </p:nvSpPr>
        <p:spPr>
          <a:xfrm>
            <a:off x="304965" y="1778179"/>
            <a:ext cx="11585100" cy="9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16975" marR="0" lvl="1" indent="-633087" algn="just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5699"/>
              <a:buFont typeface="Arial"/>
              <a:buChar char="•"/>
            </a:pPr>
            <a:r>
              <a:rPr lang="en-US" sz="5699" b="0" i="0" u="none" strike="noStrike" cap="none">
                <a:solidFill>
                  <a:srgbClr val="27338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Sorting Visualizer project is a software application.</a:t>
            </a:r>
            <a:endParaRPr sz="1000"/>
          </a:p>
          <a:p>
            <a:pPr marL="1316975" marR="0" lvl="1" indent="-633087" algn="just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5699"/>
              <a:buFont typeface="Arial"/>
              <a:buChar char="•"/>
            </a:pPr>
            <a:r>
              <a:rPr lang="en-US" sz="5699" b="0" i="0" u="none" strike="noStrike" cap="none">
                <a:solidFill>
                  <a:srgbClr val="27338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aims to provide a comprehensive understanding of various sorting algorithms.</a:t>
            </a:r>
            <a:endParaRPr sz="1000"/>
          </a:p>
          <a:p>
            <a:pPr marL="1316975" marR="0" lvl="1" indent="-633087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273384"/>
              </a:buClr>
              <a:buSzPts val="5699"/>
              <a:buFont typeface="Arial"/>
              <a:buChar char="•"/>
            </a:pPr>
            <a:r>
              <a:rPr lang="en-US" sz="5699" b="0" i="0" u="none" strike="noStrike" cap="none">
                <a:solidFill>
                  <a:srgbClr val="27338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understanding is offered through a visual representation.</a:t>
            </a:r>
            <a:endParaRPr sz="1000"/>
          </a:p>
          <a:p>
            <a:pPr marL="863596" marR="0" lvl="1" indent="-44511" algn="just" rtl="0">
              <a:lnSpc>
                <a:spcPct val="918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99"/>
              <a:buFont typeface="Arial"/>
              <a:buNone/>
            </a:pPr>
            <a:endParaRPr sz="6099" b="0" i="0" u="none" strike="noStrike" cap="none">
              <a:solidFill>
                <a:srgbClr val="27338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198919" y="229226"/>
            <a:ext cx="7890162" cy="139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﻿About Us</a:t>
            </a:r>
            <a:endParaRPr/>
          </a:p>
        </p:txBody>
      </p:sp>
      <p:grpSp>
        <p:nvGrpSpPr>
          <p:cNvPr id="111" name="Google Shape;111;p2"/>
          <p:cNvGrpSpPr/>
          <p:nvPr/>
        </p:nvGrpSpPr>
        <p:grpSpPr>
          <a:xfrm>
            <a:off x="9949360" y="1627370"/>
            <a:ext cx="11640305" cy="12349988"/>
            <a:chOff x="0" y="1"/>
            <a:chExt cx="15520407" cy="16466651"/>
          </a:xfrm>
        </p:grpSpPr>
        <p:sp>
          <p:nvSpPr>
            <p:cNvPr id="112" name="Google Shape;112;p2"/>
            <p:cNvSpPr/>
            <p:nvPr/>
          </p:nvSpPr>
          <p:spPr>
            <a:xfrm>
              <a:off x="4956146" y="4237740"/>
              <a:ext cx="9082115" cy="8166335"/>
            </a:xfrm>
            <a:custGeom>
              <a:avLst/>
              <a:gdLst/>
              <a:ahLst/>
              <a:cxnLst/>
              <a:rect l="l" t="t" r="r" b="b"/>
              <a:pathLst>
                <a:path w="9082115" h="8166335" extrusionOk="0">
                  <a:moveTo>
                    <a:pt x="0" y="0"/>
                  </a:moveTo>
                  <a:lnTo>
                    <a:pt x="9082115" y="0"/>
                  </a:lnTo>
                  <a:lnTo>
                    <a:pt x="9082115" y="8166334"/>
                  </a:lnTo>
                  <a:lnTo>
                    <a:pt x="0" y="81663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 rot="-7038826">
              <a:off x="8191778" y="1494540"/>
              <a:ext cx="6705600" cy="5486400"/>
            </a:xfrm>
            <a:custGeom>
              <a:avLst/>
              <a:gdLst/>
              <a:ahLst/>
              <a:cxnLst/>
              <a:rect l="l" t="t" r="r" b="b"/>
              <a:pathLst>
                <a:path w="6705600" h="5486400" extrusionOk="0">
                  <a:moveTo>
                    <a:pt x="0" y="0"/>
                  </a:moveTo>
                  <a:lnTo>
                    <a:pt x="6705600" y="0"/>
                  </a:lnTo>
                  <a:lnTo>
                    <a:pt x="67056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4" name="Google Shape;114;p2"/>
            <p:cNvSpPr/>
            <p:nvPr/>
          </p:nvSpPr>
          <p:spPr>
            <a:xfrm rot="-2387424">
              <a:off x="2264380" y="3893977"/>
              <a:ext cx="9868662" cy="10647869"/>
            </a:xfrm>
            <a:custGeom>
              <a:avLst/>
              <a:gdLst/>
              <a:ahLst/>
              <a:cxnLst/>
              <a:rect l="l" t="t" r="r" b="b"/>
              <a:pathLst>
                <a:path w="9868662" h="10647869" extrusionOk="0">
                  <a:moveTo>
                    <a:pt x="0" y="0"/>
                  </a:moveTo>
                  <a:lnTo>
                    <a:pt x="9868662" y="0"/>
                  </a:lnTo>
                  <a:lnTo>
                    <a:pt x="9868662" y="10647869"/>
                  </a:lnTo>
                  <a:lnTo>
                    <a:pt x="0" y="106478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3050"/>
              </a:stretch>
            </a:blipFill>
            <a:ln>
              <a:noFill/>
            </a:ln>
          </p:spPr>
        </p:sp>
        <p:sp>
          <p:nvSpPr>
            <p:cNvPr id="115" name="Google Shape;115;p2"/>
            <p:cNvSpPr/>
            <p:nvPr/>
          </p:nvSpPr>
          <p:spPr>
            <a:xfrm>
              <a:off x="4494913" y="3461844"/>
              <a:ext cx="1519258" cy="1519258"/>
            </a:xfrm>
            <a:custGeom>
              <a:avLst/>
              <a:gdLst/>
              <a:ahLst/>
              <a:cxnLst/>
              <a:rect l="l" t="t" r="r" b="b"/>
              <a:pathLst>
                <a:path w="1519258" h="1519258" extrusionOk="0">
                  <a:moveTo>
                    <a:pt x="0" y="0"/>
                  </a:moveTo>
                  <a:lnTo>
                    <a:pt x="1519258" y="0"/>
                  </a:lnTo>
                  <a:lnTo>
                    <a:pt x="1519258" y="1519258"/>
                  </a:lnTo>
                  <a:lnTo>
                    <a:pt x="0" y="15192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6" name="Google Shape;116;p2"/>
            <p:cNvSpPr/>
            <p:nvPr/>
          </p:nvSpPr>
          <p:spPr>
            <a:xfrm>
              <a:off x="4494913" y="1424866"/>
              <a:ext cx="1519258" cy="1519258"/>
            </a:xfrm>
            <a:custGeom>
              <a:avLst/>
              <a:gdLst/>
              <a:ahLst/>
              <a:cxnLst/>
              <a:rect l="l" t="t" r="r" b="b"/>
              <a:pathLst>
                <a:path w="1519258" h="1519258" extrusionOk="0">
                  <a:moveTo>
                    <a:pt x="0" y="0"/>
                  </a:moveTo>
                  <a:lnTo>
                    <a:pt x="1519258" y="0"/>
                  </a:lnTo>
                  <a:lnTo>
                    <a:pt x="1519258" y="1519258"/>
                  </a:lnTo>
                  <a:lnTo>
                    <a:pt x="0" y="15192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17" name="Google Shape;117;p2"/>
            <p:cNvGrpSpPr/>
            <p:nvPr/>
          </p:nvGrpSpPr>
          <p:grpSpPr>
            <a:xfrm>
              <a:off x="7389211" y="1141683"/>
              <a:ext cx="3013511" cy="1824267"/>
              <a:chOff x="0" y="-66675"/>
              <a:chExt cx="595262" cy="360349"/>
            </a:xfrm>
          </p:grpSpPr>
          <p:sp>
            <p:nvSpPr>
              <p:cNvPr id="118" name="Google Shape;118;p2"/>
              <p:cNvSpPr/>
              <p:nvPr/>
            </p:nvSpPr>
            <p:spPr>
              <a:xfrm>
                <a:off x="0" y="0"/>
                <a:ext cx="595262" cy="293674"/>
              </a:xfrm>
              <a:custGeom>
                <a:avLst/>
                <a:gdLst/>
                <a:ahLst/>
                <a:cxnLst/>
                <a:rect l="l" t="t" r="r" b="b"/>
                <a:pathLst>
                  <a:path w="595262" h="293674" extrusionOk="0">
                    <a:moveTo>
                      <a:pt x="146837" y="0"/>
                    </a:moveTo>
                    <a:lnTo>
                      <a:pt x="448425" y="0"/>
                    </a:lnTo>
                    <a:cubicBezTo>
                      <a:pt x="487368" y="0"/>
                      <a:pt x="524717" y="15470"/>
                      <a:pt x="552254" y="43008"/>
                    </a:cubicBezTo>
                    <a:cubicBezTo>
                      <a:pt x="579791" y="70545"/>
                      <a:pt x="595262" y="107893"/>
                      <a:pt x="595262" y="146837"/>
                    </a:cubicBezTo>
                    <a:lnTo>
                      <a:pt x="595262" y="146837"/>
                    </a:lnTo>
                    <a:cubicBezTo>
                      <a:pt x="595262" y="227933"/>
                      <a:pt x="529520" y="293674"/>
                      <a:pt x="448425" y="293674"/>
                    </a:cubicBezTo>
                    <a:lnTo>
                      <a:pt x="146837" y="293674"/>
                    </a:lnTo>
                    <a:cubicBezTo>
                      <a:pt x="107893" y="293674"/>
                      <a:pt x="70545" y="278204"/>
                      <a:pt x="43008" y="250666"/>
                    </a:cubicBezTo>
                    <a:cubicBezTo>
                      <a:pt x="15470" y="223129"/>
                      <a:pt x="0" y="185781"/>
                      <a:pt x="0" y="146837"/>
                    </a:cubicBezTo>
                    <a:lnTo>
                      <a:pt x="0" y="146837"/>
                    </a:lnTo>
                    <a:cubicBezTo>
                      <a:pt x="0" y="107893"/>
                      <a:pt x="15470" y="70545"/>
                      <a:pt x="43008" y="43008"/>
                    </a:cubicBezTo>
                    <a:cubicBezTo>
                      <a:pt x="70545" y="15470"/>
                      <a:pt x="107893" y="0"/>
                      <a:pt x="146837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 txBox="1"/>
              <p:nvPr/>
            </p:nvSpPr>
            <p:spPr>
              <a:xfrm>
                <a:off x="0" y="-66675"/>
                <a:ext cx="595262" cy="360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Visual representation for better understanding</a:t>
                </a:r>
                <a:endParaRPr/>
              </a:p>
            </p:txBody>
          </p:sp>
        </p:grpSp>
        <p:cxnSp>
          <p:nvCxnSpPr>
            <p:cNvPr id="120" name="Google Shape;120;p2"/>
            <p:cNvCxnSpPr/>
            <p:nvPr/>
          </p:nvCxnSpPr>
          <p:spPr>
            <a:xfrm rot="10800000" flipH="1">
              <a:off x="6199363" y="2209887"/>
              <a:ext cx="998703" cy="254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121" name="Google Shape;121;p2"/>
            <p:cNvGrpSpPr/>
            <p:nvPr/>
          </p:nvGrpSpPr>
          <p:grpSpPr>
            <a:xfrm>
              <a:off x="7568750" y="3156835"/>
              <a:ext cx="3013511" cy="1824267"/>
              <a:chOff x="0" y="-66675"/>
              <a:chExt cx="595262" cy="360349"/>
            </a:xfrm>
          </p:grpSpPr>
          <p:sp>
            <p:nvSpPr>
              <p:cNvPr id="122" name="Google Shape;122;p2"/>
              <p:cNvSpPr/>
              <p:nvPr/>
            </p:nvSpPr>
            <p:spPr>
              <a:xfrm>
                <a:off x="0" y="0"/>
                <a:ext cx="595262" cy="293674"/>
              </a:xfrm>
              <a:custGeom>
                <a:avLst/>
                <a:gdLst/>
                <a:ahLst/>
                <a:cxnLst/>
                <a:rect l="l" t="t" r="r" b="b"/>
                <a:pathLst>
                  <a:path w="595262" h="293674" extrusionOk="0">
                    <a:moveTo>
                      <a:pt x="146837" y="0"/>
                    </a:moveTo>
                    <a:lnTo>
                      <a:pt x="448425" y="0"/>
                    </a:lnTo>
                    <a:cubicBezTo>
                      <a:pt x="487368" y="0"/>
                      <a:pt x="524717" y="15470"/>
                      <a:pt x="552254" y="43008"/>
                    </a:cubicBezTo>
                    <a:cubicBezTo>
                      <a:pt x="579791" y="70545"/>
                      <a:pt x="595262" y="107893"/>
                      <a:pt x="595262" y="146837"/>
                    </a:cubicBezTo>
                    <a:lnTo>
                      <a:pt x="595262" y="146837"/>
                    </a:lnTo>
                    <a:cubicBezTo>
                      <a:pt x="595262" y="227933"/>
                      <a:pt x="529520" y="293674"/>
                      <a:pt x="448425" y="293674"/>
                    </a:cubicBezTo>
                    <a:lnTo>
                      <a:pt x="146837" y="293674"/>
                    </a:lnTo>
                    <a:cubicBezTo>
                      <a:pt x="107893" y="293674"/>
                      <a:pt x="70545" y="278204"/>
                      <a:pt x="43008" y="250666"/>
                    </a:cubicBezTo>
                    <a:cubicBezTo>
                      <a:pt x="15470" y="223129"/>
                      <a:pt x="0" y="185781"/>
                      <a:pt x="0" y="146837"/>
                    </a:cubicBezTo>
                    <a:lnTo>
                      <a:pt x="0" y="146837"/>
                    </a:lnTo>
                    <a:cubicBezTo>
                      <a:pt x="0" y="107893"/>
                      <a:pt x="15470" y="70545"/>
                      <a:pt x="43008" y="43008"/>
                    </a:cubicBezTo>
                    <a:cubicBezTo>
                      <a:pt x="70545" y="15470"/>
                      <a:pt x="107893" y="0"/>
                      <a:pt x="146837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 txBox="1"/>
              <p:nvPr/>
            </p:nvSpPr>
            <p:spPr>
              <a:xfrm>
                <a:off x="0" y="-66675"/>
                <a:ext cx="595262" cy="360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User Friendly </a:t>
                </a:r>
                <a:endParaRPr/>
              </a:p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Interface</a:t>
                </a:r>
                <a:endParaRPr/>
              </a:p>
            </p:txBody>
          </p:sp>
        </p:grpSp>
        <p:cxnSp>
          <p:nvCxnSpPr>
            <p:cNvPr id="124" name="Google Shape;124;p2"/>
            <p:cNvCxnSpPr/>
            <p:nvPr/>
          </p:nvCxnSpPr>
          <p:spPr>
            <a:xfrm rot="10800000" flipH="1">
              <a:off x="6389863" y="4263131"/>
              <a:ext cx="998703" cy="254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25" name="Google Shape;125;p2"/>
            <p:cNvSpPr/>
            <p:nvPr/>
          </p:nvSpPr>
          <p:spPr>
            <a:xfrm>
              <a:off x="4425991" y="5501802"/>
              <a:ext cx="1657101" cy="1657101"/>
            </a:xfrm>
            <a:custGeom>
              <a:avLst/>
              <a:gdLst/>
              <a:ahLst/>
              <a:cxnLst/>
              <a:rect l="l" t="t" r="r" b="b"/>
              <a:pathLst>
                <a:path w="1657101" h="1657101" extrusionOk="0">
                  <a:moveTo>
                    <a:pt x="0" y="0"/>
                  </a:moveTo>
                  <a:lnTo>
                    <a:pt x="1657101" y="0"/>
                  </a:lnTo>
                  <a:lnTo>
                    <a:pt x="1657101" y="1657101"/>
                  </a:lnTo>
                  <a:lnTo>
                    <a:pt x="0" y="16571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cxnSp>
          <p:nvCxnSpPr>
            <p:cNvPr id="126" name="Google Shape;126;p2"/>
            <p:cNvCxnSpPr/>
            <p:nvPr/>
          </p:nvCxnSpPr>
          <p:spPr>
            <a:xfrm rot="10800000" flipH="1">
              <a:off x="6329713" y="6458652"/>
              <a:ext cx="998703" cy="254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127" name="Google Shape;127;p2"/>
            <p:cNvGrpSpPr/>
            <p:nvPr/>
          </p:nvGrpSpPr>
          <p:grpSpPr>
            <a:xfrm>
              <a:off x="7570362" y="5334636"/>
              <a:ext cx="3013511" cy="1824267"/>
              <a:chOff x="0" y="-66675"/>
              <a:chExt cx="595262" cy="360349"/>
            </a:xfrm>
          </p:grpSpPr>
          <p:sp>
            <p:nvSpPr>
              <p:cNvPr id="128" name="Google Shape;128;p2"/>
              <p:cNvSpPr/>
              <p:nvPr/>
            </p:nvSpPr>
            <p:spPr>
              <a:xfrm>
                <a:off x="0" y="0"/>
                <a:ext cx="595262" cy="293674"/>
              </a:xfrm>
              <a:custGeom>
                <a:avLst/>
                <a:gdLst/>
                <a:ahLst/>
                <a:cxnLst/>
                <a:rect l="l" t="t" r="r" b="b"/>
                <a:pathLst>
                  <a:path w="595262" h="293674" extrusionOk="0">
                    <a:moveTo>
                      <a:pt x="146837" y="0"/>
                    </a:moveTo>
                    <a:lnTo>
                      <a:pt x="448425" y="0"/>
                    </a:lnTo>
                    <a:cubicBezTo>
                      <a:pt x="487368" y="0"/>
                      <a:pt x="524717" y="15470"/>
                      <a:pt x="552254" y="43008"/>
                    </a:cubicBezTo>
                    <a:cubicBezTo>
                      <a:pt x="579791" y="70545"/>
                      <a:pt x="595262" y="107893"/>
                      <a:pt x="595262" y="146837"/>
                    </a:cubicBezTo>
                    <a:lnTo>
                      <a:pt x="595262" y="146837"/>
                    </a:lnTo>
                    <a:cubicBezTo>
                      <a:pt x="595262" y="227933"/>
                      <a:pt x="529520" y="293674"/>
                      <a:pt x="448425" y="293674"/>
                    </a:cubicBezTo>
                    <a:lnTo>
                      <a:pt x="146837" y="293674"/>
                    </a:lnTo>
                    <a:cubicBezTo>
                      <a:pt x="107893" y="293674"/>
                      <a:pt x="70545" y="278204"/>
                      <a:pt x="43008" y="250666"/>
                    </a:cubicBezTo>
                    <a:cubicBezTo>
                      <a:pt x="15470" y="223129"/>
                      <a:pt x="0" y="185781"/>
                      <a:pt x="0" y="146837"/>
                    </a:cubicBezTo>
                    <a:lnTo>
                      <a:pt x="0" y="146837"/>
                    </a:lnTo>
                    <a:cubicBezTo>
                      <a:pt x="0" y="107893"/>
                      <a:pt x="15470" y="70545"/>
                      <a:pt x="43008" y="43008"/>
                    </a:cubicBezTo>
                    <a:cubicBezTo>
                      <a:pt x="70545" y="15470"/>
                      <a:pt x="107893" y="0"/>
                      <a:pt x="146837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 txBox="1"/>
              <p:nvPr/>
            </p:nvSpPr>
            <p:spPr>
              <a:xfrm>
                <a:off x="0" y="-66675"/>
                <a:ext cx="595262" cy="360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Fun Learning Experience</a:t>
                </a:r>
                <a:endParaRPr/>
              </a:p>
            </p:txBody>
          </p:sp>
        </p:grpSp>
        <p:sp>
          <p:nvSpPr>
            <p:cNvPr id="130" name="Google Shape;130;p2"/>
            <p:cNvSpPr/>
            <p:nvPr/>
          </p:nvSpPr>
          <p:spPr>
            <a:xfrm>
              <a:off x="4357431" y="7679603"/>
              <a:ext cx="1841286" cy="1827895"/>
            </a:xfrm>
            <a:custGeom>
              <a:avLst/>
              <a:gdLst/>
              <a:ahLst/>
              <a:cxnLst/>
              <a:rect l="l" t="t" r="r" b="b"/>
              <a:pathLst>
                <a:path w="1841286" h="1827895" extrusionOk="0">
                  <a:moveTo>
                    <a:pt x="0" y="0"/>
                  </a:moveTo>
                  <a:lnTo>
                    <a:pt x="1841286" y="0"/>
                  </a:lnTo>
                  <a:lnTo>
                    <a:pt x="1841286" y="1827895"/>
                  </a:lnTo>
                  <a:lnTo>
                    <a:pt x="0" y="18278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1" name="Google Shape;131;p2"/>
            <p:cNvSpPr txBox="1"/>
            <p:nvPr/>
          </p:nvSpPr>
          <p:spPr>
            <a:xfrm>
              <a:off x="4956146" y="363774"/>
              <a:ext cx="4745831" cy="751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99" b="0" i="0" u="none" strike="noStrike" cap="none">
                  <a:solidFill>
                    <a:srgbClr val="273384"/>
                  </a:solidFill>
                  <a:latin typeface="Arial"/>
                  <a:ea typeface="Arial"/>
                  <a:cs typeface="Arial"/>
                  <a:sym typeface="Arial"/>
                </a:rPr>
                <a:t>Main Objectives: </a:t>
              </a:r>
              <a:endParaRPr/>
            </a:p>
          </p:txBody>
        </p:sp>
        <p:cxnSp>
          <p:nvCxnSpPr>
            <p:cNvPr id="132" name="Google Shape;132;p2"/>
            <p:cNvCxnSpPr/>
            <p:nvPr/>
          </p:nvCxnSpPr>
          <p:spPr>
            <a:xfrm rot="10800000" flipH="1">
              <a:off x="6389863" y="8580850"/>
              <a:ext cx="998703" cy="254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133" name="Google Shape;133;p2"/>
            <p:cNvGrpSpPr/>
            <p:nvPr/>
          </p:nvGrpSpPr>
          <p:grpSpPr>
            <a:xfrm>
              <a:off x="7568750" y="7474554"/>
              <a:ext cx="3013511" cy="1824267"/>
              <a:chOff x="0" y="-66675"/>
              <a:chExt cx="595262" cy="360349"/>
            </a:xfrm>
          </p:grpSpPr>
          <p:sp>
            <p:nvSpPr>
              <p:cNvPr id="134" name="Google Shape;134;p2"/>
              <p:cNvSpPr/>
              <p:nvPr/>
            </p:nvSpPr>
            <p:spPr>
              <a:xfrm>
                <a:off x="0" y="0"/>
                <a:ext cx="595262" cy="293674"/>
              </a:xfrm>
              <a:custGeom>
                <a:avLst/>
                <a:gdLst/>
                <a:ahLst/>
                <a:cxnLst/>
                <a:rect l="l" t="t" r="r" b="b"/>
                <a:pathLst>
                  <a:path w="595262" h="293674" extrusionOk="0">
                    <a:moveTo>
                      <a:pt x="146837" y="0"/>
                    </a:moveTo>
                    <a:lnTo>
                      <a:pt x="448425" y="0"/>
                    </a:lnTo>
                    <a:cubicBezTo>
                      <a:pt x="487368" y="0"/>
                      <a:pt x="524717" y="15470"/>
                      <a:pt x="552254" y="43008"/>
                    </a:cubicBezTo>
                    <a:cubicBezTo>
                      <a:pt x="579791" y="70545"/>
                      <a:pt x="595262" y="107893"/>
                      <a:pt x="595262" y="146837"/>
                    </a:cubicBezTo>
                    <a:lnTo>
                      <a:pt x="595262" y="146837"/>
                    </a:lnTo>
                    <a:cubicBezTo>
                      <a:pt x="595262" y="227933"/>
                      <a:pt x="529520" y="293674"/>
                      <a:pt x="448425" y="293674"/>
                    </a:cubicBezTo>
                    <a:lnTo>
                      <a:pt x="146837" y="293674"/>
                    </a:lnTo>
                    <a:cubicBezTo>
                      <a:pt x="107893" y="293674"/>
                      <a:pt x="70545" y="278204"/>
                      <a:pt x="43008" y="250666"/>
                    </a:cubicBezTo>
                    <a:cubicBezTo>
                      <a:pt x="15470" y="223129"/>
                      <a:pt x="0" y="185781"/>
                      <a:pt x="0" y="146837"/>
                    </a:cubicBezTo>
                    <a:lnTo>
                      <a:pt x="0" y="146837"/>
                    </a:lnTo>
                    <a:cubicBezTo>
                      <a:pt x="0" y="107893"/>
                      <a:pt x="15470" y="70545"/>
                      <a:pt x="43008" y="43008"/>
                    </a:cubicBezTo>
                    <a:cubicBezTo>
                      <a:pt x="70545" y="15470"/>
                      <a:pt x="107893" y="0"/>
                      <a:pt x="146837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 txBox="1"/>
              <p:nvPr/>
            </p:nvSpPr>
            <p:spPr>
              <a:xfrm>
                <a:off x="0" y="-66675"/>
                <a:ext cx="595262" cy="360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Good Analysis Tool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/>
          <p:nvPr/>
        </p:nvSpPr>
        <p:spPr>
          <a:xfrm rot="2792599">
            <a:off x="15869006" y="6270652"/>
            <a:ext cx="3938319" cy="3222261"/>
          </a:xfrm>
          <a:custGeom>
            <a:avLst/>
            <a:gdLst/>
            <a:ahLst/>
            <a:cxnLst/>
            <a:rect l="l" t="t" r="r" b="b"/>
            <a:pathLst>
              <a:path w="3938319" h="3222261" extrusionOk="0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3"/>
          <p:cNvSpPr/>
          <p:nvPr/>
        </p:nvSpPr>
        <p:spPr>
          <a:xfrm rot="1593932">
            <a:off x="12348771" y="-195998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Google Shape;142;p3"/>
          <p:cNvSpPr/>
          <p:nvPr/>
        </p:nvSpPr>
        <p:spPr>
          <a:xfrm rot="5970019">
            <a:off x="13558552" y="-385928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3" name="Google Shape;143;p3"/>
          <p:cNvSpPr txBox="1"/>
          <p:nvPr/>
        </p:nvSpPr>
        <p:spPr>
          <a:xfrm>
            <a:off x="2399708" y="3679891"/>
            <a:ext cx="12914547" cy="321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35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Let’s Access The Site</a:t>
            </a:r>
            <a:endParaRPr/>
          </a:p>
          <a:p>
            <a:pPr marL="0" marR="0" lvl="0" indent="0" algn="ctr" rtl="0">
              <a:lnSpc>
                <a:spcPct val="127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135" b="1" i="0" u="none" strike="noStrike" cap="none">
              <a:solidFill>
                <a:srgbClr val="273384"/>
              </a:solidFill>
              <a:latin typeface="Eczar"/>
              <a:ea typeface="Eczar"/>
              <a:cs typeface="Eczar"/>
              <a:sym typeface="Eczar"/>
            </a:endParaRPr>
          </a:p>
          <a:p>
            <a:pPr marL="0" marR="0" lvl="0" indent="0" algn="ctr" rtl="0">
              <a:lnSpc>
                <a:spcPct val="127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5" b="1" i="0" u="sng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https://rishabhchopra223.github.io/Sorting_Visualizer/</a:t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3"/>
          <p:cNvSpPr/>
          <p:nvPr/>
        </p:nvSpPr>
        <p:spPr>
          <a:xfrm rot="3451795">
            <a:off x="-5080388" y="514135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3"/>
          <p:cNvSpPr/>
          <p:nvPr/>
        </p:nvSpPr>
        <p:spPr>
          <a:xfrm rot="-4917954">
            <a:off x="-4992845" y="148939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3"/>
          <p:cNvSpPr/>
          <p:nvPr/>
        </p:nvSpPr>
        <p:spPr>
          <a:xfrm>
            <a:off x="7598413" y="255518"/>
            <a:ext cx="2517136" cy="2517136"/>
          </a:xfrm>
          <a:custGeom>
            <a:avLst/>
            <a:gdLst/>
            <a:ahLst/>
            <a:cxnLst/>
            <a:rect l="l" t="t" r="r" b="b"/>
            <a:pathLst>
              <a:path w="2517136" h="2517136" extrusionOk="0">
                <a:moveTo>
                  <a:pt x="0" y="0"/>
                </a:moveTo>
                <a:lnTo>
                  <a:pt x="2517136" y="0"/>
                </a:lnTo>
                <a:lnTo>
                  <a:pt x="2517136" y="2517136"/>
                </a:lnTo>
                <a:lnTo>
                  <a:pt x="0" y="2517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/>
          <p:nvPr/>
        </p:nvSpPr>
        <p:spPr>
          <a:xfrm>
            <a:off x="5198919" y="2154819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 extrusionOk="0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 rot="2792599">
            <a:off x="15869006" y="6270652"/>
            <a:ext cx="3938319" cy="3222261"/>
          </a:xfrm>
          <a:custGeom>
            <a:avLst/>
            <a:gdLst/>
            <a:ahLst/>
            <a:cxnLst/>
            <a:rect l="l" t="t" r="r" b="b"/>
            <a:pathLst>
              <a:path w="3938319" h="3222261" extrusionOk="0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 rot="1593932">
            <a:off x="12348771" y="-195998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8000"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 rot="5970019">
            <a:off x="13558552" y="-385928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4"/>
          <p:cNvSpPr txBox="1"/>
          <p:nvPr/>
        </p:nvSpPr>
        <p:spPr>
          <a:xfrm>
            <a:off x="5198919" y="756675"/>
            <a:ext cx="7890162" cy="139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﻿Background</a:t>
            </a:r>
            <a:endParaRPr/>
          </a:p>
        </p:txBody>
      </p:sp>
      <p:sp>
        <p:nvSpPr>
          <p:cNvPr id="161" name="Google Shape;161;p4"/>
          <p:cNvSpPr/>
          <p:nvPr/>
        </p:nvSpPr>
        <p:spPr>
          <a:xfrm rot="3451795">
            <a:off x="-5080388" y="514135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4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4"/>
          <p:cNvSpPr txBox="1"/>
          <p:nvPr/>
        </p:nvSpPr>
        <p:spPr>
          <a:xfrm>
            <a:off x="2093910" y="2427768"/>
            <a:ext cx="14831100" cy="8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311150" algn="just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Sorting algorithms are an essential aspect of computer science and play a crucial role in data processing and analysis. </a:t>
            </a:r>
            <a:endParaRPr sz="1200"/>
          </a:p>
          <a:p>
            <a:pPr marL="0" marR="0" lvl="0" indent="0" algn="just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004AA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47700" marR="0" lvl="1" indent="-311150" algn="just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The visualization of sorting algorithms is an effective way of understanding how these algorithms work. </a:t>
            </a:r>
            <a:endParaRPr sz="1200"/>
          </a:p>
          <a:p>
            <a:pPr marL="0" marR="0" lvl="0" indent="0" algn="just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004AA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47700" marR="0" lvl="1" indent="-311150" algn="just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The Sorting Visualizer project aims to provide a visual representation of various sorting algorithms to enhance understanding and analysis. </a:t>
            </a:r>
            <a:endParaRPr sz="1200"/>
          </a:p>
          <a:p>
            <a:pPr marL="0" marR="0" lvl="0" indent="0" algn="just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004AA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47700" marR="0" lvl="1" indent="-311150" algn="just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This project uses web technologies, including HTML, CSS, and JavaScript, to create an interactive user interface that enables users to observe and compare sorting algorithms.</a:t>
            </a:r>
            <a:endParaRPr sz="1200"/>
          </a:p>
        </p:txBody>
      </p:sp>
      <p:sp>
        <p:nvSpPr>
          <p:cNvPr id="164" name="Google Shape;164;p4"/>
          <p:cNvSpPr/>
          <p:nvPr/>
        </p:nvSpPr>
        <p:spPr>
          <a:xfrm rot="-4917954">
            <a:off x="-4992845" y="148939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-2221648" y="51435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p5"/>
          <p:cNvSpPr/>
          <p:nvPr/>
        </p:nvSpPr>
        <p:spPr>
          <a:xfrm>
            <a:off x="-1346159" y="369546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1" name="Google Shape;171;p5"/>
          <p:cNvSpPr/>
          <p:nvPr/>
        </p:nvSpPr>
        <p:spPr>
          <a:xfrm rot="1432000">
            <a:off x="4416227" y="-2152011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 extrusionOk="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2" name="Google Shape;172;p5"/>
          <p:cNvSpPr/>
          <p:nvPr/>
        </p:nvSpPr>
        <p:spPr>
          <a:xfrm rot="-1149178">
            <a:off x="14099606" y="756665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 extrusionOk="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5"/>
          <p:cNvSpPr/>
          <p:nvPr/>
        </p:nvSpPr>
        <p:spPr>
          <a:xfrm>
            <a:off x="-470670" y="-568623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4" name="Google Shape;174;p5"/>
          <p:cNvSpPr/>
          <p:nvPr/>
        </p:nvSpPr>
        <p:spPr>
          <a:xfrm>
            <a:off x="14109850" y="2543368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 extrusionOk="0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5"/>
          <p:cNvSpPr txBox="1"/>
          <p:nvPr/>
        </p:nvSpPr>
        <p:spPr>
          <a:xfrm>
            <a:off x="1730661" y="2543368"/>
            <a:ext cx="6456699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﻿Table Of Contents</a:t>
            </a:r>
            <a:endParaRPr/>
          </a:p>
        </p:txBody>
      </p:sp>
      <p:sp>
        <p:nvSpPr>
          <p:cNvPr id="176" name="Google Shape;176;p5"/>
          <p:cNvSpPr/>
          <p:nvPr/>
        </p:nvSpPr>
        <p:spPr>
          <a:xfrm>
            <a:off x="8339862" y="1962951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8339862" y="3242792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8339862" y="5802473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8339862" y="4522632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8339862" y="7082313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5"/>
          <p:cNvSpPr/>
          <p:nvPr/>
        </p:nvSpPr>
        <p:spPr>
          <a:xfrm>
            <a:off x="15939873" y="1742971"/>
            <a:ext cx="1138554" cy="1138554"/>
          </a:xfrm>
          <a:custGeom>
            <a:avLst/>
            <a:gdLst/>
            <a:ahLst/>
            <a:cxnLst/>
            <a:rect l="l" t="t" r="r" b="b"/>
            <a:pathLst>
              <a:path w="1138554" h="1138554" extrusionOk="0">
                <a:moveTo>
                  <a:pt x="0" y="0"/>
                </a:moveTo>
                <a:lnTo>
                  <a:pt x="1138555" y="0"/>
                </a:lnTo>
                <a:lnTo>
                  <a:pt x="1138555" y="1138554"/>
                </a:lnTo>
                <a:lnTo>
                  <a:pt x="0" y="1138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2" name="Google Shape;182;p5"/>
          <p:cNvSpPr/>
          <p:nvPr/>
        </p:nvSpPr>
        <p:spPr>
          <a:xfrm>
            <a:off x="15794314" y="3334365"/>
            <a:ext cx="1128532" cy="1043892"/>
          </a:xfrm>
          <a:custGeom>
            <a:avLst/>
            <a:gdLst/>
            <a:ahLst/>
            <a:cxnLst/>
            <a:rect l="l" t="t" r="r" b="b"/>
            <a:pathLst>
              <a:path w="1128532" h="1043892" extrusionOk="0">
                <a:moveTo>
                  <a:pt x="0" y="0"/>
                </a:moveTo>
                <a:lnTo>
                  <a:pt x="1128533" y="0"/>
                </a:lnTo>
                <a:lnTo>
                  <a:pt x="1128533" y="1043893"/>
                </a:lnTo>
                <a:lnTo>
                  <a:pt x="0" y="1043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3" name="Google Shape;183;p5"/>
          <p:cNvSpPr/>
          <p:nvPr/>
        </p:nvSpPr>
        <p:spPr>
          <a:xfrm>
            <a:off x="16097455" y="5641349"/>
            <a:ext cx="1161845" cy="1094247"/>
          </a:xfrm>
          <a:custGeom>
            <a:avLst/>
            <a:gdLst/>
            <a:ahLst/>
            <a:cxnLst/>
            <a:rect l="l" t="t" r="r" b="b"/>
            <a:pathLst>
              <a:path w="1161845" h="1094247" extrusionOk="0">
                <a:moveTo>
                  <a:pt x="0" y="0"/>
                </a:moveTo>
                <a:lnTo>
                  <a:pt x="1161845" y="0"/>
                </a:lnTo>
                <a:lnTo>
                  <a:pt x="1161845" y="1094247"/>
                </a:lnTo>
                <a:lnTo>
                  <a:pt x="0" y="1094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5"/>
          <p:cNvSpPr/>
          <p:nvPr/>
        </p:nvSpPr>
        <p:spPr>
          <a:xfrm>
            <a:off x="8339862" y="8359137"/>
            <a:ext cx="771999" cy="7719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15939873" y="8015023"/>
            <a:ext cx="1116113" cy="1116113"/>
          </a:xfrm>
          <a:custGeom>
            <a:avLst/>
            <a:gdLst/>
            <a:ahLst/>
            <a:cxnLst/>
            <a:rect l="l" t="t" r="r" b="b"/>
            <a:pathLst>
              <a:path w="1116113" h="1116113" extrusionOk="0">
                <a:moveTo>
                  <a:pt x="0" y="0"/>
                </a:moveTo>
                <a:lnTo>
                  <a:pt x="1116113" y="0"/>
                </a:lnTo>
                <a:lnTo>
                  <a:pt x="1116113" y="1116113"/>
                </a:lnTo>
                <a:lnTo>
                  <a:pt x="0" y="1116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6" name="Google Shape;186;p5"/>
          <p:cNvSpPr txBox="1"/>
          <p:nvPr/>
        </p:nvSpPr>
        <p:spPr>
          <a:xfrm>
            <a:off x="9755679" y="2026370"/>
            <a:ext cx="603863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Challenges with Current Systems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8453256" y="1933470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188" name="Google Shape;188;p5"/>
          <p:cNvSpPr txBox="1"/>
          <p:nvPr/>
        </p:nvSpPr>
        <p:spPr>
          <a:xfrm>
            <a:off x="8453256" y="3213311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189" name="Google Shape;189;p5"/>
          <p:cNvSpPr txBox="1"/>
          <p:nvPr/>
        </p:nvSpPr>
        <p:spPr>
          <a:xfrm>
            <a:off x="8453256" y="5732781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8453256" y="4458554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8453256" y="7012622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9755679" y="3214217"/>
            <a:ext cx="5677625" cy="101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Our Tools of Choice: A Look at the Tools We Use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9755679" y="4568208"/>
            <a:ext cx="5041976" cy="59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Overview of the Website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9755679" y="5656342"/>
            <a:ext cx="7322748" cy="78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Our available sorting methods</a:t>
            </a:r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9755679" y="7022035"/>
            <a:ext cx="7322748" cy="92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Alternative Tools for Project Development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8443731" y="8301987"/>
            <a:ext cx="545211" cy="68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3384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/>
          </a:p>
        </p:txBody>
      </p:sp>
      <p:sp>
        <p:nvSpPr>
          <p:cNvPr id="197" name="Google Shape;197;p5"/>
          <p:cNvSpPr txBox="1"/>
          <p:nvPr/>
        </p:nvSpPr>
        <p:spPr>
          <a:xfrm>
            <a:off x="9755679" y="8490265"/>
            <a:ext cx="4272326" cy="48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Projecting Forward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/>
        </p:nvSpPr>
        <p:spPr>
          <a:xfrm>
            <a:off x="1478434" y="481012"/>
            <a:ext cx="15331132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273384"/>
                </a:solidFill>
                <a:latin typeface="Eczar SemiBold"/>
                <a:ea typeface="Eczar SemiBold"/>
                <a:cs typeface="Eczar SemiBold"/>
                <a:sym typeface="Eczar SemiBold"/>
              </a:rPr>
              <a:t>Problems with Existing Sytems</a:t>
            </a:r>
            <a:endParaRPr/>
          </a:p>
        </p:txBody>
      </p:sp>
      <p:sp>
        <p:nvSpPr>
          <p:cNvPr id="203" name="Google Shape;203;p6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 extrusionOk="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734"/>
            </a:stretch>
          </a:blipFill>
          <a:ln>
            <a:noFill/>
          </a:ln>
        </p:spPr>
      </p:sp>
      <p:sp>
        <p:nvSpPr>
          <p:cNvPr id="204" name="Google Shape;204;p6"/>
          <p:cNvSpPr/>
          <p:nvPr/>
        </p:nvSpPr>
        <p:spPr>
          <a:xfrm rot="-9564093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 extrusionOk="0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 rot="10800000">
            <a:off x="-2475227" y="6947481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 extrusionOk="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734"/>
            </a:stretch>
          </a:blip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>
            <a:off x="-3771997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 extrusionOk="0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7" name="Google Shape;207;p6"/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9" name="Google Shape;209;p6"/>
          <p:cNvSpPr txBox="1"/>
          <p:nvPr/>
        </p:nvSpPr>
        <p:spPr>
          <a:xfrm>
            <a:off x="1563291" y="1978063"/>
            <a:ext cx="15161419" cy="55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70524" marR="0" lvl="1" indent="-48526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lang="en-US" sz="4495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existing system for sorting visualizers is manual</a:t>
            </a:r>
            <a:endParaRPr/>
          </a:p>
          <a:p>
            <a:pPr marL="970524" marR="0" lvl="1" indent="-48526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lang="en-US" sz="4495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Lacks a visual representation of sorting algorithms.</a:t>
            </a:r>
            <a:endParaRPr/>
          </a:p>
          <a:p>
            <a:pPr marL="970524" marR="0" lvl="1" indent="-48526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lang="en-US" sz="4495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They are however not user-friendly . </a:t>
            </a:r>
            <a:endParaRPr/>
          </a:p>
          <a:p>
            <a:pPr marL="970524" marR="0" lvl="1" indent="-48526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lang="en-US" sz="4495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Most of the functionality is hidden in sidebars.</a:t>
            </a:r>
            <a:endParaRPr/>
          </a:p>
          <a:p>
            <a:pPr marL="970524" marR="0" lvl="1" indent="-48526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5"/>
              <a:buFont typeface="Arial"/>
              <a:buChar char="•"/>
            </a:pPr>
            <a:r>
              <a:rPr lang="en-US" sz="4495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Mostly limited to text-based outputs.</a:t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>
            <a:off x="14630927" y="5977165"/>
            <a:ext cx="2093782" cy="1913194"/>
          </a:xfrm>
          <a:custGeom>
            <a:avLst/>
            <a:gdLst/>
            <a:ahLst/>
            <a:cxnLst/>
            <a:rect l="l" t="t" r="r" b="b"/>
            <a:pathLst>
              <a:path w="2093782" h="1913194" extrusionOk="0">
                <a:moveTo>
                  <a:pt x="0" y="0"/>
                </a:moveTo>
                <a:lnTo>
                  <a:pt x="2093782" y="0"/>
                </a:lnTo>
                <a:lnTo>
                  <a:pt x="2093782" y="1913194"/>
                </a:lnTo>
                <a:lnTo>
                  <a:pt x="0" y="1913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1" name="Google Shape;211;p6"/>
          <p:cNvSpPr/>
          <p:nvPr/>
        </p:nvSpPr>
        <p:spPr>
          <a:xfrm>
            <a:off x="0" y="1870867"/>
            <a:ext cx="2093782" cy="1913194"/>
          </a:xfrm>
          <a:custGeom>
            <a:avLst/>
            <a:gdLst/>
            <a:ahLst/>
            <a:cxnLst/>
            <a:rect l="l" t="t" r="r" b="b"/>
            <a:pathLst>
              <a:path w="2093782" h="1913194" extrusionOk="0">
                <a:moveTo>
                  <a:pt x="0" y="0"/>
                </a:moveTo>
                <a:lnTo>
                  <a:pt x="2093782" y="0"/>
                </a:lnTo>
                <a:lnTo>
                  <a:pt x="2093782" y="1913193"/>
                </a:lnTo>
                <a:lnTo>
                  <a:pt x="0" y="1913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7"/>
          <p:cNvCxnSpPr/>
          <p:nvPr/>
        </p:nvCxnSpPr>
        <p:spPr>
          <a:xfrm>
            <a:off x="1190625" y="5757862"/>
            <a:ext cx="16068675" cy="0"/>
          </a:xfrm>
          <a:prstGeom prst="straightConnector1">
            <a:avLst/>
          </a:prstGeom>
          <a:noFill/>
          <a:ln w="19050" cap="rnd" cmpd="sng">
            <a:solidFill>
              <a:srgbClr val="27338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7"/>
          <p:cNvSpPr/>
          <p:nvPr/>
        </p:nvSpPr>
        <p:spPr>
          <a:xfrm>
            <a:off x="1993605" y="5605462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5173583" y="5605462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8929866" y="5605462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>
            <a:off x="12686149" y="5605462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33578">
            <a:off x="11000600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2" name="Google Shape;222;p7"/>
          <p:cNvSpPr/>
          <p:nvPr/>
        </p:nvSpPr>
        <p:spPr>
          <a:xfrm rot="3277007" flipH="1">
            <a:off x="11750096" y="-582939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 extrusionOk="0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3" name="Google Shape;223;p7"/>
          <p:cNvSpPr/>
          <p:nvPr/>
        </p:nvSpPr>
        <p:spPr>
          <a:xfrm rot="-552612">
            <a:off x="4466146" y="-550207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7"/>
          <p:cNvSpPr/>
          <p:nvPr/>
        </p:nvSpPr>
        <p:spPr>
          <a:xfrm>
            <a:off x="14653176" y="-2269873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 extrusionOk="0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7"/>
          <p:cNvSpPr/>
          <p:nvPr/>
        </p:nvSpPr>
        <p:spPr>
          <a:xfrm rot="2800797">
            <a:off x="660592" y="79221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6" name="Google Shape;226;p7"/>
          <p:cNvSpPr/>
          <p:nvPr/>
        </p:nvSpPr>
        <p:spPr>
          <a:xfrm>
            <a:off x="5895642" y="-3318316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7"/>
          <p:cNvSpPr/>
          <p:nvPr/>
        </p:nvSpPr>
        <p:spPr>
          <a:xfrm flipH="1">
            <a:off x="-406406" y="8483600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 extrusionOk="0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7589" b="-7587"/>
            </a:stretch>
          </a:blipFill>
          <a:ln>
            <a:noFill/>
          </a:ln>
        </p:spPr>
      </p:sp>
      <p:sp>
        <p:nvSpPr>
          <p:cNvPr id="228" name="Google Shape;228;p7"/>
          <p:cNvSpPr/>
          <p:nvPr/>
        </p:nvSpPr>
        <p:spPr>
          <a:xfrm rot="2800797">
            <a:off x="5895642" y="80745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7"/>
          <p:cNvSpPr/>
          <p:nvPr/>
        </p:nvSpPr>
        <p:spPr>
          <a:xfrm rot="2800797">
            <a:off x="11130692" y="82269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0" name="Google Shape;230;p7"/>
          <p:cNvSpPr/>
          <p:nvPr/>
        </p:nvSpPr>
        <p:spPr>
          <a:xfrm rot="2800797">
            <a:off x="16365742" y="83793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 extrusionOk="0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1" name="Google Shape;231;p7"/>
          <p:cNvSpPr/>
          <p:nvPr/>
        </p:nvSpPr>
        <p:spPr>
          <a:xfrm rot="-10269931" flipH="1">
            <a:off x="2372013" y="-939026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 extrusionOk="0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2" name="Google Shape;232;p7"/>
          <p:cNvSpPr/>
          <p:nvPr/>
        </p:nvSpPr>
        <p:spPr>
          <a:xfrm rot="-552612" flipH="1">
            <a:off x="-1129104" y="-460604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3" name="Google Shape;233;p7"/>
          <p:cNvSpPr/>
          <p:nvPr/>
        </p:nvSpPr>
        <p:spPr>
          <a:xfrm>
            <a:off x="1190625" y="6329362"/>
            <a:ext cx="1929810" cy="1929810"/>
          </a:xfrm>
          <a:custGeom>
            <a:avLst/>
            <a:gdLst/>
            <a:ahLst/>
            <a:cxnLst/>
            <a:rect l="l" t="t" r="r" b="b"/>
            <a:pathLst>
              <a:path w="1929810" h="1929810" extrusionOk="0">
                <a:moveTo>
                  <a:pt x="0" y="0"/>
                </a:moveTo>
                <a:lnTo>
                  <a:pt x="1929810" y="0"/>
                </a:lnTo>
                <a:lnTo>
                  <a:pt x="1929810" y="1929810"/>
                </a:lnTo>
                <a:lnTo>
                  <a:pt x="0" y="1929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4" name="Google Shape;234;p7"/>
          <p:cNvSpPr/>
          <p:nvPr/>
        </p:nvSpPr>
        <p:spPr>
          <a:xfrm>
            <a:off x="4370603" y="6359820"/>
            <a:ext cx="1929810" cy="1929810"/>
          </a:xfrm>
          <a:custGeom>
            <a:avLst/>
            <a:gdLst/>
            <a:ahLst/>
            <a:cxnLst/>
            <a:rect l="l" t="t" r="r" b="b"/>
            <a:pathLst>
              <a:path w="1929810" h="1929810" extrusionOk="0">
                <a:moveTo>
                  <a:pt x="0" y="0"/>
                </a:moveTo>
                <a:lnTo>
                  <a:pt x="1929809" y="0"/>
                </a:lnTo>
                <a:lnTo>
                  <a:pt x="1929809" y="1929810"/>
                </a:lnTo>
                <a:lnTo>
                  <a:pt x="0" y="1929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5" name="Google Shape;235;p7"/>
          <p:cNvSpPr/>
          <p:nvPr/>
        </p:nvSpPr>
        <p:spPr>
          <a:xfrm>
            <a:off x="8126886" y="6304620"/>
            <a:ext cx="1929810" cy="1929810"/>
          </a:xfrm>
          <a:custGeom>
            <a:avLst/>
            <a:gdLst/>
            <a:ahLst/>
            <a:cxnLst/>
            <a:rect l="l" t="t" r="r" b="b"/>
            <a:pathLst>
              <a:path w="1929810" h="1929810" extrusionOk="0">
                <a:moveTo>
                  <a:pt x="0" y="0"/>
                </a:moveTo>
                <a:lnTo>
                  <a:pt x="1929810" y="0"/>
                </a:lnTo>
                <a:lnTo>
                  <a:pt x="1929810" y="1929809"/>
                </a:lnTo>
                <a:lnTo>
                  <a:pt x="0" y="192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6" name="Google Shape;236;p7"/>
          <p:cNvSpPr/>
          <p:nvPr/>
        </p:nvSpPr>
        <p:spPr>
          <a:xfrm>
            <a:off x="11964323" y="6304620"/>
            <a:ext cx="1767503" cy="1924117"/>
          </a:xfrm>
          <a:custGeom>
            <a:avLst/>
            <a:gdLst/>
            <a:ahLst/>
            <a:cxnLst/>
            <a:rect l="l" t="t" r="r" b="b"/>
            <a:pathLst>
              <a:path w="1767503" h="1924117" extrusionOk="0">
                <a:moveTo>
                  <a:pt x="0" y="0"/>
                </a:moveTo>
                <a:lnTo>
                  <a:pt x="1767502" y="0"/>
                </a:lnTo>
                <a:lnTo>
                  <a:pt x="1767502" y="1924117"/>
                </a:lnTo>
                <a:lnTo>
                  <a:pt x="0" y="1924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7" name="Google Shape;237;p7"/>
          <p:cNvSpPr/>
          <p:nvPr/>
        </p:nvSpPr>
        <p:spPr>
          <a:xfrm>
            <a:off x="15576838" y="5586412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7"/>
          <p:cNvSpPr/>
          <p:nvPr/>
        </p:nvSpPr>
        <p:spPr>
          <a:xfrm>
            <a:off x="14746258" y="6332220"/>
            <a:ext cx="1985010" cy="1985010"/>
          </a:xfrm>
          <a:custGeom>
            <a:avLst/>
            <a:gdLst/>
            <a:ahLst/>
            <a:cxnLst/>
            <a:rect l="l" t="t" r="r" b="b"/>
            <a:pathLst>
              <a:path w="1985010" h="1985010" extrusionOk="0">
                <a:moveTo>
                  <a:pt x="0" y="0"/>
                </a:moveTo>
                <a:lnTo>
                  <a:pt x="1985010" y="0"/>
                </a:lnTo>
                <a:lnTo>
                  <a:pt x="1985010" y="1985010"/>
                </a:lnTo>
                <a:lnTo>
                  <a:pt x="0" y="1985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9" name="Google Shape;239;p7"/>
          <p:cNvSpPr txBox="1"/>
          <p:nvPr/>
        </p:nvSpPr>
        <p:spPr>
          <a:xfrm>
            <a:off x="-14092" y="815384"/>
            <a:ext cx="18302092" cy="4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How We Utilized Tools in Our Project: A Comprehensive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/>
          <p:nvPr/>
        </p:nvSpPr>
        <p:spPr>
          <a:xfrm rot="2792599">
            <a:off x="15869006" y="6270652"/>
            <a:ext cx="3938319" cy="3222261"/>
          </a:xfrm>
          <a:custGeom>
            <a:avLst/>
            <a:gdLst/>
            <a:ahLst/>
            <a:cxnLst/>
            <a:rect l="l" t="t" r="r" b="b"/>
            <a:pathLst>
              <a:path w="3938319" h="3222261" extrusionOk="0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5" name="Google Shape;245;p8"/>
          <p:cNvSpPr/>
          <p:nvPr/>
        </p:nvSpPr>
        <p:spPr>
          <a:xfrm rot="1593932">
            <a:off x="12348771" y="-195998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6" name="Google Shape;246;p8"/>
          <p:cNvSpPr/>
          <p:nvPr/>
        </p:nvSpPr>
        <p:spPr>
          <a:xfrm rot="5970019">
            <a:off x="13558552" y="-385928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8"/>
          <p:cNvSpPr txBox="1"/>
          <p:nvPr/>
        </p:nvSpPr>
        <p:spPr>
          <a:xfrm>
            <a:off x="761979" y="656081"/>
            <a:ext cx="16497321" cy="97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JAVASCRIPT &amp; JQUERY FUNTIONS USED</a:t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8"/>
          <p:cNvSpPr txBox="1"/>
          <p:nvPr/>
        </p:nvSpPr>
        <p:spPr>
          <a:xfrm>
            <a:off x="1028700" y="1424735"/>
            <a:ext cx="16615537" cy="82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386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/>
          <p:nvPr/>
        </p:nvSpPr>
        <p:spPr>
          <a:xfrm rot="3451795">
            <a:off x="-5080388" y="514135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 extrusionOk="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1" name="Google Shape;251;p8"/>
          <p:cNvSpPr/>
          <p:nvPr/>
        </p:nvSpPr>
        <p:spPr>
          <a:xfrm rot="-4917954">
            <a:off x="-4992845" y="148939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2" name="Google Shape;252;p8"/>
          <p:cNvSpPr txBox="1"/>
          <p:nvPr/>
        </p:nvSpPr>
        <p:spPr>
          <a:xfrm>
            <a:off x="321882" y="1834056"/>
            <a:ext cx="17644200" cy="8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24707" marR="0" lvl="1" indent="-493303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lang="en-US" sz="4446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 container = document.querySelector(".vrsplit1");</a:t>
            </a:r>
            <a:endParaRPr sz="1100"/>
          </a:p>
          <a:p>
            <a:pPr marL="1024707" marR="0" lvl="1" indent="-493303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lang="en-US" sz="4446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 pausePlayBtn = document.getElementById("pauseButton");</a:t>
            </a:r>
            <a:endParaRPr sz="1100"/>
          </a:p>
          <a:p>
            <a:pPr marL="1024707" marR="0" lvl="1" indent="-493303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lang="en-US" sz="4446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generatebars(num)</a:t>
            </a:r>
            <a:endParaRPr sz="1100"/>
          </a:p>
          <a:p>
            <a:pPr marL="1024707" marR="0" lvl="1" indent="-493303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lang="en-US" sz="4446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container.innerHTML={....}</a:t>
            </a:r>
            <a:endParaRPr sz="1100"/>
          </a:p>
          <a:p>
            <a:pPr marL="1024707" marR="0" lvl="1" indent="-493303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lang="en-US" sz="4446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 barLabel = document.createElement("label");</a:t>
            </a:r>
            <a:endParaRPr sz="1100"/>
          </a:p>
          <a:p>
            <a:pPr marL="1024707" marR="0" lvl="1" indent="-493303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lang="en-US" sz="4446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container.appendChild(bar);</a:t>
            </a:r>
            <a:endParaRPr sz="1100"/>
          </a:p>
          <a:p>
            <a:pPr marL="1024707" marR="0" lvl="1" indent="-493303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lang="en-US" sz="4446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 value = Math.floor(Math.random() * 80) + 1;</a:t>
            </a:r>
            <a:endParaRPr sz="1100"/>
          </a:p>
          <a:p>
            <a:pPr marL="1024707" marR="0" lvl="1" indent="-493303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lang="en-US" sz="4446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await new Promise((resolve) =&gt; setTimeout(() =&gt; { resolve(); }, delay));</a:t>
            </a:r>
            <a:endParaRPr sz="1100"/>
          </a:p>
          <a:p>
            <a:pPr marL="1024707" marR="0" lvl="1" indent="-493303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46"/>
              <a:buFont typeface="Arial"/>
              <a:buChar char="•"/>
            </a:pPr>
            <a:r>
              <a:rPr lang="en-US" sz="4446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document.getElementById("Button3").style.backgroundColor = "#a54997";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/>
          <p:nvPr/>
        </p:nvSpPr>
        <p:spPr>
          <a:xfrm rot="901383">
            <a:off x="14441056" y="-443660"/>
            <a:ext cx="4102262" cy="3356396"/>
          </a:xfrm>
          <a:custGeom>
            <a:avLst/>
            <a:gdLst/>
            <a:ahLst/>
            <a:cxnLst/>
            <a:rect l="l" t="t" r="r" b="b"/>
            <a:pathLst>
              <a:path w="4102262" h="3356396" extrusionOk="0">
                <a:moveTo>
                  <a:pt x="0" y="0"/>
                </a:moveTo>
                <a:lnTo>
                  <a:pt x="4102262" y="0"/>
                </a:lnTo>
                <a:lnTo>
                  <a:pt x="4102262" y="3356397"/>
                </a:lnTo>
                <a:lnTo>
                  <a:pt x="0" y="3356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8" name="Google Shape;258;p9"/>
          <p:cNvSpPr/>
          <p:nvPr/>
        </p:nvSpPr>
        <p:spPr>
          <a:xfrm rot="2699999">
            <a:off x="-3505539" y="-3944152"/>
            <a:ext cx="8704023" cy="7826367"/>
          </a:xfrm>
          <a:custGeom>
            <a:avLst/>
            <a:gdLst/>
            <a:ahLst/>
            <a:cxnLst/>
            <a:rect l="l" t="t" r="r" b="b"/>
            <a:pathLst>
              <a:path w="8704023" h="7826367" extrusionOk="0">
                <a:moveTo>
                  <a:pt x="0" y="0"/>
                </a:moveTo>
                <a:lnTo>
                  <a:pt x="8704023" y="0"/>
                </a:lnTo>
                <a:lnTo>
                  <a:pt x="8704023" y="7826367"/>
                </a:lnTo>
                <a:lnTo>
                  <a:pt x="0" y="7826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9"/>
          <p:cNvSpPr/>
          <p:nvPr/>
        </p:nvSpPr>
        <p:spPr>
          <a:xfrm rot="901383">
            <a:off x="11334656" y="9364732"/>
            <a:ext cx="4102262" cy="3356396"/>
          </a:xfrm>
          <a:custGeom>
            <a:avLst/>
            <a:gdLst/>
            <a:ahLst/>
            <a:cxnLst/>
            <a:rect l="l" t="t" r="r" b="b"/>
            <a:pathLst>
              <a:path w="4102262" h="3356396" extrusionOk="0">
                <a:moveTo>
                  <a:pt x="0" y="0"/>
                </a:moveTo>
                <a:lnTo>
                  <a:pt x="4102262" y="0"/>
                </a:lnTo>
                <a:lnTo>
                  <a:pt x="4102262" y="3356396"/>
                </a:lnTo>
                <a:lnTo>
                  <a:pt x="0" y="335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9"/>
          <p:cNvSpPr/>
          <p:nvPr/>
        </p:nvSpPr>
        <p:spPr>
          <a:xfrm rot="-3689358">
            <a:off x="12619681" y="6648726"/>
            <a:ext cx="8704023" cy="7826367"/>
          </a:xfrm>
          <a:custGeom>
            <a:avLst/>
            <a:gdLst/>
            <a:ahLst/>
            <a:cxnLst/>
            <a:rect l="l" t="t" r="r" b="b"/>
            <a:pathLst>
              <a:path w="8704023" h="7826367" extrusionOk="0">
                <a:moveTo>
                  <a:pt x="0" y="0"/>
                </a:moveTo>
                <a:lnTo>
                  <a:pt x="8704023" y="0"/>
                </a:lnTo>
                <a:lnTo>
                  <a:pt x="8704023" y="7826368"/>
                </a:lnTo>
                <a:lnTo>
                  <a:pt x="0" y="7826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1" name="Google Shape;261;p9"/>
          <p:cNvSpPr/>
          <p:nvPr/>
        </p:nvSpPr>
        <p:spPr>
          <a:xfrm>
            <a:off x="-1585022" y="-237662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2" name="Google Shape;262;p9"/>
          <p:cNvSpPr/>
          <p:nvPr/>
        </p:nvSpPr>
        <p:spPr>
          <a:xfrm rot="3405389">
            <a:off x="13905467" y="5831318"/>
            <a:ext cx="7645315" cy="8500698"/>
          </a:xfrm>
          <a:custGeom>
            <a:avLst/>
            <a:gdLst/>
            <a:ahLst/>
            <a:cxnLst/>
            <a:rect l="l" t="t" r="r" b="b"/>
            <a:pathLst>
              <a:path w="7645315" h="8500698" extrusionOk="0">
                <a:moveTo>
                  <a:pt x="0" y="0"/>
                </a:moveTo>
                <a:lnTo>
                  <a:pt x="7645316" y="0"/>
                </a:lnTo>
                <a:lnTo>
                  <a:pt x="7645316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3" name="Google Shape;263;p9"/>
          <p:cNvSpPr/>
          <p:nvPr/>
        </p:nvSpPr>
        <p:spPr>
          <a:xfrm>
            <a:off x="1181730" y="6087083"/>
            <a:ext cx="6922224" cy="3763959"/>
          </a:xfrm>
          <a:custGeom>
            <a:avLst/>
            <a:gdLst/>
            <a:ahLst/>
            <a:cxnLst/>
            <a:rect l="l" t="t" r="r" b="b"/>
            <a:pathLst>
              <a:path w="6922224" h="3763959" extrusionOk="0">
                <a:moveTo>
                  <a:pt x="0" y="0"/>
                </a:moveTo>
                <a:lnTo>
                  <a:pt x="6922224" y="0"/>
                </a:lnTo>
                <a:lnTo>
                  <a:pt x="6922224" y="3763960"/>
                </a:lnTo>
                <a:lnTo>
                  <a:pt x="0" y="3763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64" name="Google Shape;264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8700" y="6278549"/>
            <a:ext cx="899150" cy="80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/>
          <p:nvPr/>
        </p:nvSpPr>
        <p:spPr>
          <a:xfrm>
            <a:off x="11582685" y="5852973"/>
            <a:ext cx="6026257" cy="3589879"/>
          </a:xfrm>
          <a:custGeom>
            <a:avLst/>
            <a:gdLst/>
            <a:ahLst/>
            <a:cxnLst/>
            <a:rect l="l" t="t" r="r" b="b"/>
            <a:pathLst>
              <a:path w="4220292" h="4792413" extrusionOk="0">
                <a:moveTo>
                  <a:pt x="0" y="0"/>
                </a:moveTo>
                <a:lnTo>
                  <a:pt x="4220292" y="0"/>
                </a:lnTo>
                <a:lnTo>
                  <a:pt x="4220292" y="4792413"/>
                </a:lnTo>
                <a:lnTo>
                  <a:pt x="0" y="4792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929" t="-11703" r="-410" b="-101716"/>
            </a:stretch>
          </a:blipFill>
          <a:ln>
            <a:noFill/>
          </a:ln>
        </p:spPr>
      </p:sp>
      <p:pic>
        <p:nvPicPr>
          <p:cNvPr id="266" name="Google Shape;266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03954" y="7370764"/>
            <a:ext cx="3626056" cy="119659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 txBox="1"/>
          <p:nvPr/>
        </p:nvSpPr>
        <p:spPr>
          <a:xfrm>
            <a:off x="4247312" y="2448518"/>
            <a:ext cx="6472257" cy="181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4D3931"/>
                </a:solidFill>
                <a:latin typeface="Raleway"/>
                <a:ea typeface="Raleway"/>
                <a:cs typeface="Raleway"/>
                <a:sym typeface="Raleway"/>
              </a:rPr>
              <a:t>It is a Software application to provide a comprehensive understanding of various sorting algorithms through  visual representation.  </a:t>
            </a: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10044646" y="-2416193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 extrusionOk="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9" name="Google Shape;269;p9"/>
          <p:cNvSpPr/>
          <p:nvPr/>
        </p:nvSpPr>
        <p:spPr>
          <a:xfrm>
            <a:off x="1028700" y="2323859"/>
            <a:ext cx="2693987" cy="1944569"/>
          </a:xfrm>
          <a:custGeom>
            <a:avLst/>
            <a:gdLst/>
            <a:ahLst/>
            <a:cxnLst/>
            <a:rect l="l" t="t" r="r" b="b"/>
            <a:pathLst>
              <a:path w="2693987" h="1944569" extrusionOk="0">
                <a:moveTo>
                  <a:pt x="0" y="0"/>
                </a:moveTo>
                <a:lnTo>
                  <a:pt x="2693987" y="0"/>
                </a:lnTo>
                <a:lnTo>
                  <a:pt x="2693987" y="1944569"/>
                </a:lnTo>
                <a:lnTo>
                  <a:pt x="0" y="1944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0" name="Google Shape;270;p9"/>
          <p:cNvSpPr txBox="1"/>
          <p:nvPr/>
        </p:nvSpPr>
        <p:spPr>
          <a:xfrm>
            <a:off x="819804" y="585648"/>
            <a:ext cx="871961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b="0" i="0" u="none" strike="noStrike" cap="none">
                <a:solidFill>
                  <a:srgbClr val="273384"/>
                </a:solidFill>
                <a:latin typeface="Eczar SemiBold"/>
                <a:ea typeface="Eczar SemiBold"/>
                <a:cs typeface="Eczar SemiBold"/>
                <a:sym typeface="Eczar SemiBold"/>
              </a:rPr>
              <a:t>About The Project </a:t>
            </a:r>
            <a:endParaRPr/>
          </a:p>
        </p:txBody>
      </p:sp>
      <p:sp>
        <p:nvSpPr>
          <p:cNvPr id="271" name="Google Shape;271;p9"/>
          <p:cNvSpPr txBox="1"/>
          <p:nvPr/>
        </p:nvSpPr>
        <p:spPr>
          <a:xfrm>
            <a:off x="347602" y="5001877"/>
            <a:ext cx="5747504" cy="81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97B2"/>
                </a:solidFill>
                <a:latin typeface="Arial"/>
                <a:ea typeface="Arial"/>
                <a:cs typeface="Arial"/>
                <a:sym typeface="Arial"/>
              </a:rPr>
              <a:t>Working Of Project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Custom</PresentationFormat>
  <Paragraphs>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Raleway</vt:lpstr>
      <vt:lpstr>Times New Roman</vt:lpstr>
      <vt:lpstr>Eczar</vt:lpstr>
      <vt:lpstr>Calibri</vt:lpstr>
      <vt:lpstr>Arial</vt:lpstr>
      <vt:lpstr>Eczar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Rishabh Jain</cp:lastModifiedBy>
  <cp:revision>1</cp:revision>
  <dcterms:created xsi:type="dcterms:W3CDTF">2006-08-16T00:00:00Z</dcterms:created>
  <dcterms:modified xsi:type="dcterms:W3CDTF">2023-12-06T07:42:00Z</dcterms:modified>
</cp:coreProperties>
</file>